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59" r:id="rId4"/>
    <p:sldId id="258" r:id="rId5"/>
    <p:sldId id="276" r:id="rId6"/>
    <p:sldId id="260" r:id="rId7"/>
    <p:sldId id="261" r:id="rId8"/>
    <p:sldId id="266" r:id="rId9"/>
    <p:sldId id="263" r:id="rId10"/>
    <p:sldId id="272" r:id="rId11"/>
    <p:sldId id="271" r:id="rId12"/>
    <p:sldId id="270" r:id="rId13"/>
    <p:sldId id="267" r:id="rId14"/>
    <p:sldId id="269" r:id="rId15"/>
    <p:sldId id="268" r:id="rId16"/>
    <p:sldId id="273" r:id="rId17"/>
    <p:sldId id="274" r:id="rId18"/>
    <p:sldId id="275" r:id="rId19"/>
    <p:sldId id="264" r:id="rId20"/>
    <p:sldId id="277" r:id="rId21"/>
    <p:sldId id="278" r:id="rId22"/>
    <p:sldId id="279" r:id="rId23"/>
    <p:sldId id="280" r:id="rId24"/>
    <p:sldId id="262" r:id="rId25"/>
    <p:sldId id="282" r:id="rId26"/>
    <p:sldId id="28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8" d="100"/>
          <a:sy n="108" d="100"/>
        </p:scale>
        <p:origin x="65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oleObject" Target="file:///E:\Downloads\database%20statistics.ods"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E:\Downloads\database%20statistics.ods"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E:\Downloads\database%20statistics.ods"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E:\Downloads\database%20statistics.ods"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E:\Downloads\database%20statistics.ods"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28800">
              <a:solidFill>
                <a:srgbClr val="004586"/>
              </a:solidFill>
            </a:ln>
          </c:spPr>
          <c:marker>
            <c:symbol val="square"/>
            <c:size val="7"/>
          </c:marker>
          <c:xVal>
            <c:numRef>
              <c:f>'[database statistics.ods]Corner DB'!$C$6:$C$17</c:f>
              <c:numCache>
                <c:formatCode>General</c:formatCode>
                <c:ptCount val="12"/>
                <c:pt idx="0">
                  <c:v>0</c:v>
                </c:pt>
                <c:pt idx="1">
                  <c:v>1</c:v>
                </c:pt>
                <c:pt idx="2">
                  <c:v>2</c:v>
                </c:pt>
                <c:pt idx="3">
                  <c:v>3</c:v>
                </c:pt>
                <c:pt idx="4">
                  <c:v>4</c:v>
                </c:pt>
                <c:pt idx="5">
                  <c:v>5</c:v>
                </c:pt>
                <c:pt idx="6">
                  <c:v>6</c:v>
                </c:pt>
                <c:pt idx="7">
                  <c:v>7</c:v>
                </c:pt>
                <c:pt idx="8">
                  <c:v>8</c:v>
                </c:pt>
                <c:pt idx="9">
                  <c:v>9</c:v>
                </c:pt>
                <c:pt idx="10">
                  <c:v>10</c:v>
                </c:pt>
                <c:pt idx="11">
                  <c:v>11</c:v>
                </c:pt>
              </c:numCache>
            </c:numRef>
          </c:xVal>
          <c:yVal>
            <c:numRef>
              <c:f>'[database statistics.ods]Corner DB'!$D$6:$D$17</c:f>
              <c:numCache>
                <c:formatCode>General</c:formatCode>
                <c:ptCount val="12"/>
                <c:pt idx="0">
                  <c:v>1</c:v>
                </c:pt>
                <c:pt idx="1">
                  <c:v>18</c:v>
                </c:pt>
                <c:pt idx="2">
                  <c:v>243</c:v>
                </c:pt>
                <c:pt idx="3">
                  <c:v>2874</c:v>
                </c:pt>
                <c:pt idx="4">
                  <c:v>28000</c:v>
                </c:pt>
                <c:pt idx="5">
                  <c:v>205416</c:v>
                </c:pt>
                <c:pt idx="6">
                  <c:v>1168516</c:v>
                </c:pt>
                <c:pt idx="7">
                  <c:v>5402628</c:v>
                </c:pt>
                <c:pt idx="8">
                  <c:v>20776176</c:v>
                </c:pt>
                <c:pt idx="9">
                  <c:v>45391616</c:v>
                </c:pt>
                <c:pt idx="10">
                  <c:v>15139616</c:v>
                </c:pt>
                <c:pt idx="11">
                  <c:v>64736</c:v>
                </c:pt>
              </c:numCache>
            </c:numRef>
          </c:yVal>
          <c:smooth val="0"/>
          <c:extLst>
            <c:ext xmlns:c16="http://schemas.microsoft.com/office/drawing/2014/chart" uri="{C3380CC4-5D6E-409C-BE32-E72D297353CC}">
              <c16:uniqueId val="{00000000-A163-4F3A-89F5-FB838983D4A5}"/>
            </c:ext>
          </c:extLst>
        </c:ser>
        <c:dLbls>
          <c:showLegendKey val="0"/>
          <c:showVal val="0"/>
          <c:showCatName val="0"/>
          <c:showSerName val="0"/>
          <c:showPercent val="0"/>
          <c:showBubbleSize val="0"/>
        </c:dLbls>
        <c:axId val="204463919"/>
        <c:axId val="204462191"/>
      </c:scatterChart>
      <c:valAx>
        <c:axId val="204462191"/>
        <c:scaling>
          <c:orientation val="minMax"/>
        </c:scaling>
        <c:delete val="0"/>
        <c:axPos val="l"/>
        <c:majorGridlines>
          <c:spPr>
            <a:ln>
              <a:solidFill>
                <a:srgbClr val="B3B3B3"/>
              </a:solidFill>
            </a:ln>
          </c:spPr>
        </c:majorGridlines>
        <c:numFmt formatCode="General" sourceLinked="1"/>
        <c:majorTickMark val="none"/>
        <c:minorTickMark val="none"/>
        <c:tickLblPos val="nextTo"/>
        <c:spPr>
          <a:ln>
            <a:solidFill>
              <a:srgbClr val="B3B3B3"/>
            </a:solidFill>
          </a:ln>
        </c:spPr>
        <c:txPr>
          <a:bodyPr/>
          <a:lstStyle/>
          <a:p>
            <a:pPr>
              <a:defRPr sz="1000" b="0"/>
            </a:pPr>
            <a:endParaRPr lang="en-US"/>
          </a:p>
        </c:txPr>
        <c:crossAx val="204463919"/>
        <c:crossesAt val="0"/>
        <c:crossBetween val="midCat"/>
      </c:valAx>
      <c:valAx>
        <c:axId val="204463919"/>
        <c:scaling>
          <c:orientation val="minMax"/>
        </c:scaling>
        <c:delete val="0"/>
        <c:axPos val="b"/>
        <c:numFmt formatCode="General" sourceLinked="1"/>
        <c:majorTickMark val="none"/>
        <c:minorTickMark val="none"/>
        <c:tickLblPos val="nextTo"/>
        <c:spPr>
          <a:ln>
            <a:solidFill>
              <a:srgbClr val="B3B3B3"/>
            </a:solidFill>
          </a:ln>
        </c:spPr>
        <c:txPr>
          <a:bodyPr/>
          <a:lstStyle/>
          <a:p>
            <a:pPr>
              <a:defRPr sz="1000" b="0"/>
            </a:pPr>
            <a:endParaRPr lang="en-US"/>
          </a:p>
        </c:txPr>
        <c:crossAx val="204462191"/>
        <c:crossesAt val="0"/>
        <c:crossBetween val="midCat"/>
      </c:valAx>
      <c:spPr>
        <a:noFill/>
        <a:ln>
          <a:solidFill>
            <a:srgbClr val="B3B3B3"/>
          </a:solidFill>
          <a:prstDash val="solid"/>
        </a:ln>
      </c:spPr>
    </c:plotArea>
    <c:plotVisOnly val="1"/>
    <c:dispBlanksAs val="gap"/>
    <c:showDLblsOverMax val="0"/>
  </c:chart>
  <c:spPr>
    <a:ln>
      <a:noFill/>
    </a:ln>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'[database statistics.ods]Edge DB'!$D$2</c:f>
              <c:strCache>
                <c:ptCount val="1"/>
                <c:pt idx="0">
                  <c:v>Number of states</c:v>
                </c:pt>
              </c:strCache>
            </c:strRef>
          </c:tx>
          <c:spPr>
            <a:ln w="28800">
              <a:solidFill>
                <a:srgbClr val="004586"/>
              </a:solidFill>
            </a:ln>
          </c:spPr>
          <c:marker>
            <c:symbol val="square"/>
            <c:size val="7"/>
          </c:marker>
          <c:xVal>
            <c:numRef>
              <c:f>'[database statistics.ods]Edge DB'!$C$3:$C$13</c:f>
              <c:numCache>
                <c:formatCode>General</c:formatCode>
                <c:ptCount val="11"/>
                <c:pt idx="0">
                  <c:v>0</c:v>
                </c:pt>
                <c:pt idx="1">
                  <c:v>1</c:v>
                </c:pt>
                <c:pt idx="2">
                  <c:v>2</c:v>
                </c:pt>
                <c:pt idx="3">
                  <c:v>3</c:v>
                </c:pt>
                <c:pt idx="4">
                  <c:v>4</c:v>
                </c:pt>
                <c:pt idx="5">
                  <c:v>5</c:v>
                </c:pt>
                <c:pt idx="6">
                  <c:v>6</c:v>
                </c:pt>
                <c:pt idx="7">
                  <c:v>7</c:v>
                </c:pt>
                <c:pt idx="8">
                  <c:v>8</c:v>
                </c:pt>
                <c:pt idx="9">
                  <c:v>9</c:v>
                </c:pt>
                <c:pt idx="10">
                  <c:v>10</c:v>
                </c:pt>
              </c:numCache>
            </c:numRef>
          </c:xVal>
          <c:yVal>
            <c:numRef>
              <c:f>'[database statistics.ods]Edge DB'!$D$3:$D$13</c:f>
              <c:numCache>
                <c:formatCode>General</c:formatCode>
                <c:ptCount val="11"/>
                <c:pt idx="0">
                  <c:v>1</c:v>
                </c:pt>
                <c:pt idx="1">
                  <c:v>15</c:v>
                </c:pt>
                <c:pt idx="2">
                  <c:v>182</c:v>
                </c:pt>
                <c:pt idx="3">
                  <c:v>2208</c:v>
                </c:pt>
                <c:pt idx="4">
                  <c:v>25329</c:v>
                </c:pt>
                <c:pt idx="5">
                  <c:v>258827</c:v>
                </c:pt>
                <c:pt idx="6">
                  <c:v>2165560</c:v>
                </c:pt>
                <c:pt idx="7">
                  <c:v>12222708</c:v>
                </c:pt>
                <c:pt idx="8">
                  <c:v>24596752</c:v>
                </c:pt>
                <c:pt idx="9">
                  <c:v>3305973</c:v>
                </c:pt>
                <c:pt idx="10">
                  <c:v>365</c:v>
                </c:pt>
              </c:numCache>
            </c:numRef>
          </c:yVal>
          <c:smooth val="0"/>
          <c:extLst>
            <c:ext xmlns:c16="http://schemas.microsoft.com/office/drawing/2014/chart" uri="{C3380CC4-5D6E-409C-BE32-E72D297353CC}">
              <c16:uniqueId val="{00000000-B162-40AD-8AFC-92B28E06FCD0}"/>
            </c:ext>
          </c:extLst>
        </c:ser>
        <c:dLbls>
          <c:showLegendKey val="0"/>
          <c:showVal val="0"/>
          <c:showCatName val="0"/>
          <c:showSerName val="0"/>
          <c:showPercent val="0"/>
          <c:showBubbleSize val="0"/>
        </c:dLbls>
        <c:axId val="204441023"/>
        <c:axId val="204460031"/>
      </c:scatterChart>
      <c:valAx>
        <c:axId val="204460031"/>
        <c:scaling>
          <c:orientation val="minMax"/>
        </c:scaling>
        <c:delete val="0"/>
        <c:axPos val="l"/>
        <c:majorGridlines>
          <c:spPr>
            <a:ln>
              <a:solidFill>
                <a:srgbClr val="B3B3B3"/>
              </a:solidFill>
            </a:ln>
          </c:spPr>
        </c:majorGridlines>
        <c:numFmt formatCode="General" sourceLinked="1"/>
        <c:majorTickMark val="none"/>
        <c:minorTickMark val="none"/>
        <c:tickLblPos val="nextTo"/>
        <c:spPr>
          <a:ln>
            <a:solidFill>
              <a:srgbClr val="B3B3B3"/>
            </a:solidFill>
          </a:ln>
        </c:spPr>
        <c:txPr>
          <a:bodyPr/>
          <a:lstStyle/>
          <a:p>
            <a:pPr>
              <a:defRPr sz="1000" b="0"/>
            </a:pPr>
            <a:endParaRPr lang="en-US"/>
          </a:p>
        </c:txPr>
        <c:crossAx val="204441023"/>
        <c:crossesAt val="0"/>
        <c:crossBetween val="midCat"/>
      </c:valAx>
      <c:valAx>
        <c:axId val="204441023"/>
        <c:scaling>
          <c:orientation val="minMax"/>
        </c:scaling>
        <c:delete val="0"/>
        <c:axPos val="b"/>
        <c:numFmt formatCode="General" sourceLinked="1"/>
        <c:majorTickMark val="none"/>
        <c:minorTickMark val="none"/>
        <c:tickLblPos val="nextTo"/>
        <c:spPr>
          <a:ln>
            <a:solidFill>
              <a:srgbClr val="B3B3B3"/>
            </a:solidFill>
          </a:ln>
        </c:spPr>
        <c:txPr>
          <a:bodyPr/>
          <a:lstStyle/>
          <a:p>
            <a:pPr>
              <a:defRPr sz="1000" b="0"/>
            </a:pPr>
            <a:endParaRPr lang="en-US"/>
          </a:p>
        </c:txPr>
        <c:crossAx val="204460031"/>
        <c:crossesAt val="0"/>
        <c:crossBetween val="midCat"/>
      </c:valAx>
      <c:spPr>
        <a:noFill/>
        <a:ln>
          <a:solidFill>
            <a:srgbClr val="B3B3B3"/>
          </a:solidFill>
          <a:prstDash val="solid"/>
        </a:ln>
      </c:spPr>
    </c:plotArea>
    <c:plotVisOnly val="1"/>
    <c:dispBlanksAs val="gap"/>
    <c:showDLblsOverMax val="0"/>
  </c:chart>
  <c:spPr>
    <a:ln>
      <a:noFill/>
    </a:ln>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'[database statistics.ods]Edge DB'!$D$18</c:f>
              <c:strCache>
                <c:ptCount val="1"/>
                <c:pt idx="0">
                  <c:v>Number of states</c:v>
                </c:pt>
              </c:strCache>
            </c:strRef>
          </c:tx>
          <c:spPr>
            <a:ln w="28800">
              <a:solidFill>
                <a:srgbClr val="004586"/>
              </a:solidFill>
            </a:ln>
          </c:spPr>
          <c:marker>
            <c:symbol val="square"/>
            <c:size val="7"/>
          </c:marker>
          <c:xVal>
            <c:numRef>
              <c:f>'[database statistics.ods]Edge DB'!$C$19:$C$30</c:f>
              <c:numCache>
                <c:formatCode>General</c:formatCode>
                <c:ptCount val="12"/>
                <c:pt idx="0">
                  <c:v>0</c:v>
                </c:pt>
                <c:pt idx="1">
                  <c:v>1</c:v>
                </c:pt>
                <c:pt idx="2">
                  <c:v>2</c:v>
                </c:pt>
                <c:pt idx="3">
                  <c:v>3</c:v>
                </c:pt>
                <c:pt idx="4">
                  <c:v>4</c:v>
                </c:pt>
                <c:pt idx="5">
                  <c:v>5</c:v>
                </c:pt>
                <c:pt idx="6">
                  <c:v>6</c:v>
                </c:pt>
                <c:pt idx="7">
                  <c:v>7</c:v>
                </c:pt>
                <c:pt idx="8">
                  <c:v>8</c:v>
                </c:pt>
                <c:pt idx="9">
                  <c:v>9</c:v>
                </c:pt>
                <c:pt idx="10">
                  <c:v>10</c:v>
                </c:pt>
                <c:pt idx="11">
                  <c:v>11</c:v>
                </c:pt>
              </c:numCache>
            </c:numRef>
          </c:xVal>
          <c:yVal>
            <c:numRef>
              <c:f>'[database statistics.ods]Edge DB'!$D$19:$D$30</c:f>
              <c:numCache>
                <c:formatCode>General</c:formatCode>
                <c:ptCount val="12"/>
                <c:pt idx="0">
                  <c:v>1</c:v>
                </c:pt>
                <c:pt idx="1">
                  <c:v>15</c:v>
                </c:pt>
                <c:pt idx="2">
                  <c:v>191</c:v>
                </c:pt>
                <c:pt idx="3">
                  <c:v>2455</c:v>
                </c:pt>
                <c:pt idx="4">
                  <c:v>30519</c:v>
                </c:pt>
                <c:pt idx="5">
                  <c:v>356462</c:v>
                </c:pt>
                <c:pt idx="6">
                  <c:v>3766700</c:v>
                </c:pt>
                <c:pt idx="7">
                  <c:v>32719467</c:v>
                </c:pt>
                <c:pt idx="8">
                  <c:v>186297009</c:v>
                </c:pt>
                <c:pt idx="9">
                  <c:v>274719633</c:v>
                </c:pt>
                <c:pt idx="10">
                  <c:v>13042507</c:v>
                </c:pt>
                <c:pt idx="11">
                  <c:v>81</c:v>
                </c:pt>
              </c:numCache>
            </c:numRef>
          </c:yVal>
          <c:smooth val="0"/>
          <c:extLst>
            <c:ext xmlns:c16="http://schemas.microsoft.com/office/drawing/2014/chart" uri="{C3380CC4-5D6E-409C-BE32-E72D297353CC}">
              <c16:uniqueId val="{00000000-184B-4230-BC02-F06327DC1B8A}"/>
            </c:ext>
          </c:extLst>
        </c:ser>
        <c:dLbls>
          <c:showLegendKey val="0"/>
          <c:showVal val="0"/>
          <c:showCatName val="0"/>
          <c:showSerName val="0"/>
          <c:showPercent val="0"/>
          <c:showBubbleSize val="0"/>
        </c:dLbls>
        <c:axId val="204450527"/>
        <c:axId val="204436271"/>
      </c:scatterChart>
      <c:valAx>
        <c:axId val="204436271"/>
        <c:scaling>
          <c:orientation val="minMax"/>
        </c:scaling>
        <c:delete val="0"/>
        <c:axPos val="l"/>
        <c:majorGridlines>
          <c:spPr>
            <a:ln>
              <a:solidFill>
                <a:srgbClr val="B3B3B3"/>
              </a:solidFill>
            </a:ln>
          </c:spPr>
        </c:majorGridlines>
        <c:numFmt formatCode="General" sourceLinked="1"/>
        <c:majorTickMark val="none"/>
        <c:minorTickMark val="none"/>
        <c:tickLblPos val="nextTo"/>
        <c:spPr>
          <a:ln>
            <a:solidFill>
              <a:srgbClr val="B3B3B3"/>
            </a:solidFill>
          </a:ln>
        </c:spPr>
        <c:txPr>
          <a:bodyPr/>
          <a:lstStyle/>
          <a:p>
            <a:pPr>
              <a:defRPr sz="1000" b="0"/>
            </a:pPr>
            <a:endParaRPr lang="en-US"/>
          </a:p>
        </c:txPr>
        <c:crossAx val="204450527"/>
        <c:crossesAt val="0"/>
        <c:crossBetween val="midCat"/>
      </c:valAx>
      <c:valAx>
        <c:axId val="204450527"/>
        <c:scaling>
          <c:orientation val="minMax"/>
        </c:scaling>
        <c:delete val="0"/>
        <c:axPos val="b"/>
        <c:numFmt formatCode="General" sourceLinked="1"/>
        <c:majorTickMark val="none"/>
        <c:minorTickMark val="none"/>
        <c:tickLblPos val="nextTo"/>
        <c:spPr>
          <a:ln>
            <a:solidFill>
              <a:srgbClr val="B3B3B3"/>
            </a:solidFill>
          </a:ln>
        </c:spPr>
        <c:txPr>
          <a:bodyPr/>
          <a:lstStyle/>
          <a:p>
            <a:pPr>
              <a:defRPr sz="1000" b="0"/>
            </a:pPr>
            <a:endParaRPr lang="en-US"/>
          </a:p>
        </c:txPr>
        <c:crossAx val="204436271"/>
        <c:crossesAt val="0"/>
        <c:crossBetween val="midCat"/>
      </c:valAx>
      <c:spPr>
        <a:noFill/>
        <a:ln>
          <a:solidFill>
            <a:srgbClr val="B3B3B3"/>
          </a:solidFill>
          <a:prstDash val="solid"/>
        </a:ln>
      </c:spPr>
    </c:plotArea>
    <c:plotVisOnly val="1"/>
    <c:dispBlanksAs val="gap"/>
    <c:showDLblsOverMax val="0"/>
  </c:chart>
  <c:spPr>
    <a:ln>
      <a:noFill/>
    </a:ln>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'[database statistics.ods]Edge DB'!$D$35</c:f>
              <c:strCache>
                <c:ptCount val="1"/>
                <c:pt idx="0">
                  <c:v>Number of states</c:v>
                </c:pt>
              </c:strCache>
            </c:strRef>
          </c:tx>
          <c:spPr>
            <a:ln w="28800">
              <a:solidFill>
                <a:srgbClr val="004586"/>
              </a:solidFill>
            </a:ln>
          </c:spPr>
          <c:marker>
            <c:symbol val="square"/>
            <c:size val="7"/>
          </c:marker>
          <c:xVal>
            <c:numRef>
              <c:f>'[database statistics.ods]Edge DB'!$C$36:$C$48</c:f>
              <c:numCache>
                <c:formatCode>General</c:formatCode>
                <c:ptCount val="13"/>
                <c:pt idx="0">
                  <c:v>0</c:v>
                </c:pt>
                <c:pt idx="1">
                  <c:v>1</c:v>
                </c:pt>
                <c:pt idx="2">
                  <c:v>2</c:v>
                </c:pt>
                <c:pt idx="3">
                  <c:v>3</c:v>
                </c:pt>
                <c:pt idx="4">
                  <c:v>4</c:v>
                </c:pt>
                <c:pt idx="5">
                  <c:v>5</c:v>
                </c:pt>
                <c:pt idx="6">
                  <c:v>6</c:v>
                </c:pt>
                <c:pt idx="7">
                  <c:v>7</c:v>
                </c:pt>
                <c:pt idx="8">
                  <c:v>8</c:v>
                </c:pt>
                <c:pt idx="9">
                  <c:v>9</c:v>
                </c:pt>
                <c:pt idx="10">
                  <c:v>10</c:v>
                </c:pt>
                <c:pt idx="11">
                  <c:v>11</c:v>
                </c:pt>
                <c:pt idx="12">
                  <c:v>12</c:v>
                </c:pt>
              </c:numCache>
            </c:numRef>
          </c:xVal>
          <c:yVal>
            <c:numRef>
              <c:f>'[database statistics.ods]Edge DB'!$D$36:$D$48</c:f>
              <c:numCache>
                <c:formatCode>General</c:formatCode>
                <c:ptCount val="13"/>
                <c:pt idx="0">
                  <c:v>1</c:v>
                </c:pt>
                <c:pt idx="1">
                  <c:v>15</c:v>
                </c:pt>
                <c:pt idx="2">
                  <c:v>198</c:v>
                </c:pt>
                <c:pt idx="3">
                  <c:v>2630</c:v>
                </c:pt>
                <c:pt idx="4">
                  <c:v>34033</c:v>
                </c:pt>
                <c:pt idx="5">
                  <c:v>423573</c:v>
                </c:pt>
                <c:pt idx="6">
                  <c:v>4999936</c:v>
                </c:pt>
                <c:pt idx="7">
                  <c:v>53701974</c:v>
                </c:pt>
                <c:pt idx="8">
                  <c:v>470174911</c:v>
                </c:pt>
                <c:pt idx="9">
                  <c:v>2465557384</c:v>
                </c:pt>
                <c:pt idx="10">
                  <c:v>2098566555</c:v>
                </c:pt>
                <c:pt idx="11">
                  <c:v>15889173</c:v>
                </c:pt>
                <c:pt idx="12">
                  <c:v>17</c:v>
                </c:pt>
              </c:numCache>
            </c:numRef>
          </c:yVal>
          <c:smooth val="0"/>
          <c:extLst>
            <c:ext xmlns:c16="http://schemas.microsoft.com/office/drawing/2014/chart" uri="{C3380CC4-5D6E-409C-BE32-E72D297353CC}">
              <c16:uniqueId val="{00000000-DE9D-4137-AC48-C4ECEC5D37B4}"/>
            </c:ext>
          </c:extLst>
        </c:ser>
        <c:dLbls>
          <c:showLegendKey val="0"/>
          <c:showVal val="0"/>
          <c:showCatName val="0"/>
          <c:showSerName val="0"/>
          <c:showPercent val="0"/>
          <c:showBubbleSize val="0"/>
        </c:dLbls>
        <c:axId val="204437567"/>
        <c:axId val="204452687"/>
      </c:scatterChart>
      <c:valAx>
        <c:axId val="204452687"/>
        <c:scaling>
          <c:orientation val="minMax"/>
        </c:scaling>
        <c:delete val="0"/>
        <c:axPos val="l"/>
        <c:majorGridlines>
          <c:spPr>
            <a:ln>
              <a:solidFill>
                <a:srgbClr val="B3B3B3"/>
              </a:solidFill>
            </a:ln>
          </c:spPr>
        </c:majorGridlines>
        <c:numFmt formatCode="General" sourceLinked="1"/>
        <c:majorTickMark val="none"/>
        <c:minorTickMark val="none"/>
        <c:tickLblPos val="nextTo"/>
        <c:spPr>
          <a:ln>
            <a:solidFill>
              <a:srgbClr val="B3B3B3"/>
            </a:solidFill>
          </a:ln>
        </c:spPr>
        <c:txPr>
          <a:bodyPr/>
          <a:lstStyle/>
          <a:p>
            <a:pPr>
              <a:defRPr sz="1000" b="0"/>
            </a:pPr>
            <a:endParaRPr lang="en-US"/>
          </a:p>
        </c:txPr>
        <c:crossAx val="204437567"/>
        <c:crossesAt val="0"/>
        <c:crossBetween val="midCat"/>
      </c:valAx>
      <c:valAx>
        <c:axId val="204437567"/>
        <c:scaling>
          <c:orientation val="minMax"/>
          <c:max val="12"/>
        </c:scaling>
        <c:delete val="0"/>
        <c:axPos val="b"/>
        <c:numFmt formatCode="General" sourceLinked="1"/>
        <c:majorTickMark val="none"/>
        <c:minorTickMark val="none"/>
        <c:tickLblPos val="nextTo"/>
        <c:spPr>
          <a:ln>
            <a:solidFill>
              <a:srgbClr val="B3B3B3"/>
            </a:solidFill>
          </a:ln>
        </c:spPr>
        <c:txPr>
          <a:bodyPr/>
          <a:lstStyle/>
          <a:p>
            <a:pPr>
              <a:defRPr sz="1000" b="0"/>
            </a:pPr>
            <a:endParaRPr lang="en-US"/>
          </a:p>
        </c:txPr>
        <c:crossAx val="204452687"/>
        <c:crossesAt val="0"/>
        <c:crossBetween val="midCat"/>
      </c:valAx>
      <c:spPr>
        <a:noFill/>
        <a:ln>
          <a:solidFill>
            <a:srgbClr val="B3B3B3"/>
          </a:solidFill>
          <a:prstDash val="solid"/>
        </a:ln>
      </c:spPr>
    </c:plotArea>
    <c:plotVisOnly val="1"/>
    <c:dispBlanksAs val="gap"/>
    <c:showDLblsOverMax val="0"/>
  </c:chart>
  <c:spPr>
    <a:ln>
      <a:noFill/>
    </a:ln>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28575" cap="rnd">
              <a:solidFill>
                <a:schemeClr val="accent1"/>
              </a:solidFill>
              <a:round/>
            </a:ln>
            <a:effectLst/>
          </c:spPr>
          <c:marker>
            <c:symbol val="none"/>
          </c:marker>
          <c:cat>
            <c:numRef>
              <c:f>'[database statistics.ods]Corner DB'!$C$23:$C$43</c:f>
              <c:numCache>
                <c:formatCode>General</c:formatCode>
                <c:ptCount val="2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numCache>
            </c:numRef>
          </c:cat>
          <c:val>
            <c:numRef>
              <c:f>'[database statistics.ods]Corner DB'!$D$23:$D$43</c:f>
              <c:numCache>
                <c:formatCode>General</c:formatCode>
                <c:ptCount val="21"/>
                <c:pt idx="0">
                  <c:v>1</c:v>
                </c:pt>
                <c:pt idx="1">
                  <c:v>18</c:v>
                </c:pt>
                <c:pt idx="2">
                  <c:v>243</c:v>
                </c:pt>
                <c:pt idx="3">
                  <c:v>3240</c:v>
                </c:pt>
                <c:pt idx="4">
                  <c:v>43239</c:v>
                </c:pt>
                <c:pt idx="5">
                  <c:v>574908</c:v>
                </c:pt>
                <c:pt idx="6">
                  <c:v>7618438</c:v>
                </c:pt>
                <c:pt idx="7">
                  <c:v>100803036</c:v>
                </c:pt>
                <c:pt idx="8">
                  <c:v>1332343288</c:v>
                </c:pt>
                <c:pt idx="9">
                  <c:v>17596479795</c:v>
                </c:pt>
                <c:pt idx="10">
                  <c:v>232248063316</c:v>
                </c:pt>
                <c:pt idx="11">
                  <c:v>3063288809012</c:v>
                </c:pt>
                <c:pt idx="12">
                  <c:v>40374425656248</c:v>
                </c:pt>
                <c:pt idx="13">
                  <c:v>531653418284628</c:v>
                </c:pt>
                <c:pt idx="14">
                  <c:v>6989320578825350</c:v>
                </c:pt>
                <c:pt idx="15">
                  <c:v>9.1365146187124304E+16</c:v>
                </c:pt>
                <c:pt idx="16">
                  <c:v>1.1E+18</c:v>
                </c:pt>
                <c:pt idx="17">
                  <c:v>1.2E+19</c:v>
                </c:pt>
                <c:pt idx="18">
                  <c:v>2.9E+19</c:v>
                </c:pt>
                <c:pt idx="19">
                  <c:v>1.5E+18</c:v>
                </c:pt>
                <c:pt idx="20">
                  <c:v>490000000</c:v>
                </c:pt>
              </c:numCache>
            </c:numRef>
          </c:val>
          <c:smooth val="0"/>
          <c:extLst>
            <c:ext xmlns:c16="http://schemas.microsoft.com/office/drawing/2014/chart" uri="{C3380CC4-5D6E-409C-BE32-E72D297353CC}">
              <c16:uniqueId val="{00000000-550F-4CBF-BBDB-64EC9E4C1D78}"/>
            </c:ext>
          </c:extLst>
        </c:ser>
        <c:dLbls>
          <c:showLegendKey val="0"/>
          <c:showVal val="0"/>
          <c:showCatName val="0"/>
          <c:showSerName val="0"/>
          <c:showPercent val="0"/>
          <c:showBubbleSize val="0"/>
        </c:dLbls>
        <c:smooth val="0"/>
        <c:axId val="134998239"/>
        <c:axId val="341001311"/>
      </c:lineChart>
      <c:catAx>
        <c:axId val="13499823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1001311"/>
        <c:crosses val="autoZero"/>
        <c:auto val="1"/>
        <c:lblAlgn val="ctr"/>
        <c:lblOffset val="100"/>
        <c:noMultiLvlLbl val="0"/>
      </c:catAx>
      <c:valAx>
        <c:axId val="3410013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99823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7.png"/></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1721E1-E25C-4F88-8CE8-040B61E1F0E3}" type="datetimeFigureOut">
              <a:rPr lang="en-US" smtClean="0"/>
              <a:t>5/1/2018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5F5CEF-A9E1-4DA7-9D08-B857B006551A}" type="slidenum">
              <a:rPr lang="en-US" smtClean="0"/>
              <a:t>‹#›</a:t>
            </a:fld>
            <a:endParaRPr lang="en-US"/>
          </a:p>
        </p:txBody>
      </p:sp>
    </p:spTree>
    <p:extLst>
      <p:ext uri="{BB962C8B-B14F-4D97-AF65-F5344CB8AC3E}">
        <p14:creationId xmlns:p14="http://schemas.microsoft.com/office/powerpoint/2010/main" val="755097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people are familiar with the general</a:t>
            </a:r>
            <a:r>
              <a:rPr lang="en-US" baseline="0" dirty="0"/>
              <a:t> idea behind the Rubik’s Cube because of its association with popular culture.</a:t>
            </a:r>
            <a:endParaRPr lang="en-US" dirty="0"/>
          </a:p>
        </p:txBody>
      </p:sp>
      <p:sp>
        <p:nvSpPr>
          <p:cNvPr id="4" name="Slide Number Placeholder 3"/>
          <p:cNvSpPr>
            <a:spLocks noGrp="1"/>
          </p:cNvSpPr>
          <p:nvPr>
            <p:ph type="sldNum" sz="quarter" idx="10"/>
          </p:nvPr>
        </p:nvSpPr>
        <p:spPr/>
        <p:txBody>
          <a:bodyPr/>
          <a:lstStyle/>
          <a:p>
            <a:fld id="{755F5CEF-A9E1-4DA7-9D08-B857B006551A}" type="slidenum">
              <a:rPr lang="en-US" smtClean="0"/>
              <a:t>2</a:t>
            </a:fld>
            <a:endParaRPr lang="en-US"/>
          </a:p>
        </p:txBody>
      </p:sp>
    </p:spTree>
    <p:extLst>
      <p:ext uri="{BB962C8B-B14F-4D97-AF65-F5344CB8AC3E}">
        <p14:creationId xmlns:p14="http://schemas.microsoft.com/office/powerpoint/2010/main" val="1785470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5F5CEF-A9E1-4DA7-9D08-B857B006551A}" type="slidenum">
              <a:rPr lang="en-US" smtClean="0"/>
              <a:t>5</a:t>
            </a:fld>
            <a:endParaRPr lang="en-US"/>
          </a:p>
        </p:txBody>
      </p:sp>
    </p:spTree>
    <p:extLst>
      <p:ext uri="{BB962C8B-B14F-4D97-AF65-F5344CB8AC3E}">
        <p14:creationId xmlns:p14="http://schemas.microsoft.com/office/powerpoint/2010/main" val="647148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3D Manhattan</a:t>
            </a:r>
            <a:r>
              <a:rPr lang="en-US" baseline="0" dirty="0"/>
              <a:t> distance – Look at each individual movable piece and find the minimum number of moves to put it into its correct position and orientation.  Sum up all of these values.  In order for this heuristic to be admissible, it has to be divided by 8 because every move moves 4 edges and 4 corners.</a:t>
            </a:r>
            <a:endParaRPr lang="en-US" dirty="0"/>
          </a:p>
        </p:txBody>
      </p:sp>
      <p:sp>
        <p:nvSpPr>
          <p:cNvPr id="4" name="Slide Number Placeholder 3"/>
          <p:cNvSpPr>
            <a:spLocks noGrp="1"/>
          </p:cNvSpPr>
          <p:nvPr>
            <p:ph type="sldNum" sz="quarter" idx="10"/>
          </p:nvPr>
        </p:nvSpPr>
        <p:spPr/>
        <p:txBody>
          <a:bodyPr/>
          <a:lstStyle/>
          <a:p>
            <a:fld id="{755F5CEF-A9E1-4DA7-9D08-B857B006551A}" type="slidenum">
              <a:rPr lang="en-US" smtClean="0"/>
              <a:t>6</a:t>
            </a:fld>
            <a:endParaRPr lang="en-US"/>
          </a:p>
        </p:txBody>
      </p:sp>
    </p:spTree>
    <p:extLst>
      <p:ext uri="{BB962C8B-B14F-4D97-AF65-F5344CB8AC3E}">
        <p14:creationId xmlns:p14="http://schemas.microsoft.com/office/powerpoint/2010/main" val="40231859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5F5CEF-A9E1-4DA7-9D08-B857B006551A}" type="slidenum">
              <a:rPr lang="en-US" smtClean="0"/>
              <a:t>18</a:t>
            </a:fld>
            <a:endParaRPr lang="en-US"/>
          </a:p>
        </p:txBody>
      </p:sp>
    </p:spTree>
    <p:extLst>
      <p:ext uri="{BB962C8B-B14F-4D97-AF65-F5344CB8AC3E}">
        <p14:creationId xmlns:p14="http://schemas.microsoft.com/office/powerpoint/2010/main" val="24333472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23CEC42-F872-478D-8957-B0AB14979502}" type="datetimeFigureOut">
              <a:rPr lang="en-US" smtClean="0"/>
              <a:t>5/1/2018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A93E6C-3C90-4A18-9A8E-5C2C0B832457}" type="slidenum">
              <a:rPr lang="en-US" smtClean="0"/>
              <a:t>‹#›</a:t>
            </a:fld>
            <a:endParaRPr lang="en-US"/>
          </a:p>
        </p:txBody>
      </p:sp>
    </p:spTree>
    <p:extLst>
      <p:ext uri="{BB962C8B-B14F-4D97-AF65-F5344CB8AC3E}">
        <p14:creationId xmlns:p14="http://schemas.microsoft.com/office/powerpoint/2010/main" val="2174218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3CEC42-F872-478D-8957-B0AB14979502}" type="datetimeFigureOut">
              <a:rPr lang="en-US" smtClean="0"/>
              <a:t>5/1/2018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A93E6C-3C90-4A18-9A8E-5C2C0B832457}" type="slidenum">
              <a:rPr lang="en-US" smtClean="0"/>
              <a:t>‹#›</a:t>
            </a:fld>
            <a:endParaRPr lang="en-US"/>
          </a:p>
        </p:txBody>
      </p:sp>
    </p:spTree>
    <p:extLst>
      <p:ext uri="{BB962C8B-B14F-4D97-AF65-F5344CB8AC3E}">
        <p14:creationId xmlns:p14="http://schemas.microsoft.com/office/powerpoint/2010/main" val="1441550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3CEC42-F872-478D-8957-B0AB14979502}" type="datetimeFigureOut">
              <a:rPr lang="en-US" smtClean="0"/>
              <a:t>5/1/2018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A93E6C-3C90-4A18-9A8E-5C2C0B832457}" type="slidenum">
              <a:rPr lang="en-US" smtClean="0"/>
              <a:t>‹#›</a:t>
            </a:fld>
            <a:endParaRPr lang="en-US"/>
          </a:p>
        </p:txBody>
      </p:sp>
    </p:spTree>
    <p:extLst>
      <p:ext uri="{BB962C8B-B14F-4D97-AF65-F5344CB8AC3E}">
        <p14:creationId xmlns:p14="http://schemas.microsoft.com/office/powerpoint/2010/main" val="1036519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3CEC42-F872-478D-8957-B0AB14979502}" type="datetimeFigureOut">
              <a:rPr lang="en-US" smtClean="0"/>
              <a:t>5/1/2018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A93E6C-3C90-4A18-9A8E-5C2C0B832457}" type="slidenum">
              <a:rPr lang="en-US" smtClean="0"/>
              <a:t>‹#›</a:t>
            </a:fld>
            <a:endParaRPr lang="en-US"/>
          </a:p>
        </p:txBody>
      </p:sp>
    </p:spTree>
    <p:extLst>
      <p:ext uri="{BB962C8B-B14F-4D97-AF65-F5344CB8AC3E}">
        <p14:creationId xmlns:p14="http://schemas.microsoft.com/office/powerpoint/2010/main" val="712852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23CEC42-F872-478D-8957-B0AB14979502}" type="datetimeFigureOut">
              <a:rPr lang="en-US" smtClean="0"/>
              <a:t>5/1/2018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A93E6C-3C90-4A18-9A8E-5C2C0B832457}" type="slidenum">
              <a:rPr lang="en-US" smtClean="0"/>
              <a:t>‹#›</a:t>
            </a:fld>
            <a:endParaRPr lang="en-US"/>
          </a:p>
        </p:txBody>
      </p:sp>
    </p:spTree>
    <p:extLst>
      <p:ext uri="{BB962C8B-B14F-4D97-AF65-F5344CB8AC3E}">
        <p14:creationId xmlns:p14="http://schemas.microsoft.com/office/powerpoint/2010/main" val="9742138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23CEC42-F872-478D-8957-B0AB14979502}" type="datetimeFigureOut">
              <a:rPr lang="en-US" smtClean="0"/>
              <a:t>5/1/2018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A93E6C-3C90-4A18-9A8E-5C2C0B832457}" type="slidenum">
              <a:rPr lang="en-US" smtClean="0"/>
              <a:t>‹#›</a:t>
            </a:fld>
            <a:endParaRPr lang="en-US"/>
          </a:p>
        </p:txBody>
      </p:sp>
    </p:spTree>
    <p:extLst>
      <p:ext uri="{BB962C8B-B14F-4D97-AF65-F5344CB8AC3E}">
        <p14:creationId xmlns:p14="http://schemas.microsoft.com/office/powerpoint/2010/main" val="3480912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23CEC42-F872-478D-8957-B0AB14979502}" type="datetimeFigureOut">
              <a:rPr lang="en-US" smtClean="0"/>
              <a:t>5/1/2018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A93E6C-3C90-4A18-9A8E-5C2C0B832457}" type="slidenum">
              <a:rPr lang="en-US" smtClean="0"/>
              <a:t>‹#›</a:t>
            </a:fld>
            <a:endParaRPr lang="en-US"/>
          </a:p>
        </p:txBody>
      </p:sp>
    </p:spTree>
    <p:extLst>
      <p:ext uri="{BB962C8B-B14F-4D97-AF65-F5344CB8AC3E}">
        <p14:creationId xmlns:p14="http://schemas.microsoft.com/office/powerpoint/2010/main" val="18841560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23CEC42-F872-478D-8957-B0AB14979502}" type="datetimeFigureOut">
              <a:rPr lang="en-US" smtClean="0"/>
              <a:t>5/1/2018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A93E6C-3C90-4A18-9A8E-5C2C0B832457}" type="slidenum">
              <a:rPr lang="en-US" smtClean="0"/>
              <a:t>‹#›</a:t>
            </a:fld>
            <a:endParaRPr lang="en-US"/>
          </a:p>
        </p:txBody>
      </p:sp>
    </p:spTree>
    <p:extLst>
      <p:ext uri="{BB962C8B-B14F-4D97-AF65-F5344CB8AC3E}">
        <p14:creationId xmlns:p14="http://schemas.microsoft.com/office/powerpoint/2010/main" val="1996077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3CEC42-F872-478D-8957-B0AB14979502}" type="datetimeFigureOut">
              <a:rPr lang="en-US" smtClean="0"/>
              <a:t>5/1/2018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A93E6C-3C90-4A18-9A8E-5C2C0B832457}" type="slidenum">
              <a:rPr lang="en-US" smtClean="0"/>
              <a:t>‹#›</a:t>
            </a:fld>
            <a:endParaRPr lang="en-US"/>
          </a:p>
        </p:txBody>
      </p:sp>
    </p:spTree>
    <p:extLst>
      <p:ext uri="{BB962C8B-B14F-4D97-AF65-F5344CB8AC3E}">
        <p14:creationId xmlns:p14="http://schemas.microsoft.com/office/powerpoint/2010/main" val="3642836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23CEC42-F872-478D-8957-B0AB14979502}" type="datetimeFigureOut">
              <a:rPr lang="en-US" smtClean="0"/>
              <a:t>5/1/2018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A93E6C-3C90-4A18-9A8E-5C2C0B832457}" type="slidenum">
              <a:rPr lang="en-US" smtClean="0"/>
              <a:t>‹#›</a:t>
            </a:fld>
            <a:endParaRPr lang="en-US"/>
          </a:p>
        </p:txBody>
      </p:sp>
    </p:spTree>
    <p:extLst>
      <p:ext uri="{BB962C8B-B14F-4D97-AF65-F5344CB8AC3E}">
        <p14:creationId xmlns:p14="http://schemas.microsoft.com/office/powerpoint/2010/main" val="3153309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23CEC42-F872-478D-8957-B0AB14979502}" type="datetimeFigureOut">
              <a:rPr lang="en-US" smtClean="0"/>
              <a:t>5/1/2018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A93E6C-3C90-4A18-9A8E-5C2C0B832457}" type="slidenum">
              <a:rPr lang="en-US" smtClean="0"/>
              <a:t>‹#›</a:t>
            </a:fld>
            <a:endParaRPr lang="en-US"/>
          </a:p>
        </p:txBody>
      </p:sp>
    </p:spTree>
    <p:extLst>
      <p:ext uri="{BB962C8B-B14F-4D97-AF65-F5344CB8AC3E}">
        <p14:creationId xmlns:p14="http://schemas.microsoft.com/office/powerpoint/2010/main" val="2084443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3CEC42-F872-478D-8957-B0AB14979502}" type="datetimeFigureOut">
              <a:rPr lang="en-US" smtClean="0"/>
              <a:t>5/1/2018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A93E6C-3C90-4A18-9A8E-5C2C0B832457}" type="slidenum">
              <a:rPr lang="en-US" smtClean="0"/>
              <a:t>‹#›</a:t>
            </a:fld>
            <a:endParaRPr lang="en-US"/>
          </a:p>
        </p:txBody>
      </p:sp>
    </p:spTree>
    <p:extLst>
      <p:ext uri="{BB962C8B-B14F-4D97-AF65-F5344CB8AC3E}">
        <p14:creationId xmlns:p14="http://schemas.microsoft.com/office/powerpoint/2010/main" val="38928748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22.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Optimally Solving Rubik’s Cube with Pattern Databases</a:t>
            </a:r>
          </a:p>
        </p:txBody>
      </p:sp>
      <p:sp>
        <p:nvSpPr>
          <p:cNvPr id="3" name="Subtitle 2"/>
          <p:cNvSpPr>
            <a:spLocks noGrp="1"/>
          </p:cNvSpPr>
          <p:nvPr>
            <p:ph type="subTitle" idx="1"/>
          </p:nvPr>
        </p:nvSpPr>
        <p:spPr/>
        <p:txBody>
          <a:bodyPr/>
          <a:lstStyle/>
          <a:p>
            <a:r>
              <a:rPr lang="en-US" dirty="0"/>
              <a:t>Adam </a:t>
            </a:r>
            <a:r>
              <a:rPr lang="en-US" dirty="0" err="1"/>
              <a:t>Hayse</a:t>
            </a:r>
            <a:endParaRPr lang="en-US" dirty="0"/>
          </a:p>
        </p:txBody>
      </p:sp>
    </p:spTree>
    <p:extLst>
      <p:ext uri="{BB962C8B-B14F-4D97-AF65-F5344CB8AC3E}">
        <p14:creationId xmlns:p14="http://schemas.microsoft.com/office/powerpoint/2010/main" val="32068392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A23806-E77A-4191-9401-715D574B25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428391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tree&#10;&#10;Description generated with high confidence">
            <a:extLst>
              <a:ext uri="{FF2B5EF4-FFF2-40B4-BE49-F238E27FC236}">
                <a16:creationId xmlns:a16="http://schemas.microsoft.com/office/drawing/2014/main" id="{C7A61501-931A-4546-A237-1C074A5CA8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111394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tree&#10;&#10;Description generated with high confidence">
            <a:extLst>
              <a:ext uri="{FF2B5EF4-FFF2-40B4-BE49-F238E27FC236}">
                <a16:creationId xmlns:a16="http://schemas.microsoft.com/office/drawing/2014/main" id="{9BF588FD-BB09-422B-8A5E-399F8FFA1C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51980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tree&#10;&#10;Description generated with high confidence">
            <a:extLst>
              <a:ext uri="{FF2B5EF4-FFF2-40B4-BE49-F238E27FC236}">
                <a16:creationId xmlns:a16="http://schemas.microsoft.com/office/drawing/2014/main" id="{9221E8DF-A0E8-47A3-BF50-CD38F7824A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578114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9995890-1F73-443C-9129-E0F2446A2E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154450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C4E0D2-5100-4A37-93E9-7BBD8316D9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330928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9EEA5F-A7A2-41DF-B484-65B16D29C7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5630350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F7B2154-C02A-494E-A7F1-D175D64B9B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849973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46D2D-B2A8-4F7A-9A4B-A06CF2972D12}"/>
              </a:ext>
            </a:extLst>
          </p:cNvPr>
          <p:cNvSpPr>
            <a:spLocks noGrp="1"/>
          </p:cNvSpPr>
          <p:nvPr>
            <p:ph type="title"/>
          </p:nvPr>
        </p:nvSpPr>
        <p:spPr/>
        <p:txBody>
          <a:bodyPr/>
          <a:lstStyle/>
          <a:p>
            <a:r>
              <a:rPr lang="en-US" dirty="0"/>
              <a:t>Decode function</a:t>
            </a:r>
          </a:p>
        </p:txBody>
      </p:sp>
      <p:pic>
        <p:nvPicPr>
          <p:cNvPr id="5" name="Picture 4">
            <a:extLst>
              <a:ext uri="{FF2B5EF4-FFF2-40B4-BE49-F238E27FC236}">
                <a16:creationId xmlns:a16="http://schemas.microsoft.com/office/drawing/2014/main" id="{34F76063-A4F0-44F7-BC9D-A2818C3F3FBD}"/>
              </a:ext>
            </a:extLst>
          </p:cNvPr>
          <p:cNvPicPr>
            <a:picLocks noChangeAspect="1"/>
          </p:cNvPicPr>
          <p:nvPr/>
        </p:nvPicPr>
        <p:blipFill rotWithShape="1">
          <a:blip r:embed="rId3"/>
          <a:srcRect l="2621" t="26038" r="51796" b="43985"/>
          <a:stretch/>
        </p:blipFill>
        <p:spPr>
          <a:xfrm>
            <a:off x="532660" y="2254928"/>
            <a:ext cx="10267514" cy="3657600"/>
          </a:xfrm>
          <a:prstGeom prst="rect">
            <a:avLst/>
          </a:prstGeom>
        </p:spPr>
      </p:pic>
    </p:spTree>
    <p:extLst>
      <p:ext uri="{BB962C8B-B14F-4D97-AF65-F5344CB8AC3E}">
        <p14:creationId xmlns:p14="http://schemas.microsoft.com/office/powerpoint/2010/main" val="24046193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9580F-5A1D-49AB-B23E-355F0281629C}"/>
              </a:ext>
            </a:extLst>
          </p:cNvPr>
          <p:cNvSpPr>
            <a:spLocks noGrp="1"/>
          </p:cNvSpPr>
          <p:nvPr>
            <p:ph type="title"/>
          </p:nvPr>
        </p:nvSpPr>
        <p:spPr/>
        <p:txBody>
          <a:bodyPr/>
          <a:lstStyle/>
          <a:p>
            <a:r>
              <a:rPr lang="en-US" dirty="0"/>
              <a:t>Pattern Database Results</a:t>
            </a:r>
          </a:p>
        </p:txBody>
      </p:sp>
      <p:graphicFrame>
        <p:nvGraphicFramePr>
          <p:cNvPr id="5" name="Table 4">
            <a:extLst>
              <a:ext uri="{FF2B5EF4-FFF2-40B4-BE49-F238E27FC236}">
                <a16:creationId xmlns:a16="http://schemas.microsoft.com/office/drawing/2014/main" id="{C9653652-84BA-4289-84DC-E03EE1E5580A}"/>
              </a:ext>
            </a:extLst>
          </p:cNvPr>
          <p:cNvGraphicFramePr>
            <a:graphicFrameLocks noGrp="1"/>
          </p:cNvGraphicFramePr>
          <p:nvPr>
            <p:extLst>
              <p:ext uri="{D42A27DB-BD31-4B8C-83A1-F6EECF244321}">
                <p14:modId xmlns:p14="http://schemas.microsoft.com/office/powerpoint/2010/main" val="286912427"/>
              </p:ext>
            </p:extLst>
          </p:nvPr>
        </p:nvGraphicFramePr>
        <p:xfrm>
          <a:off x="1045777" y="1810337"/>
          <a:ext cx="9283702" cy="3086100"/>
        </p:xfrm>
        <a:graphic>
          <a:graphicData uri="http://schemas.openxmlformats.org/drawingml/2006/table">
            <a:tbl>
              <a:tblPr>
                <a:tableStyleId>{5C22544A-7EE6-4342-B048-85BDC9FD1C3A}</a:tableStyleId>
              </a:tblPr>
              <a:tblGrid>
                <a:gridCol w="812522">
                  <a:extLst>
                    <a:ext uri="{9D8B030D-6E8A-4147-A177-3AD203B41FA5}">
                      <a16:colId xmlns:a16="http://schemas.microsoft.com/office/drawing/2014/main" val="163418646"/>
                    </a:ext>
                  </a:extLst>
                </a:gridCol>
                <a:gridCol w="1129914">
                  <a:extLst>
                    <a:ext uri="{9D8B030D-6E8A-4147-A177-3AD203B41FA5}">
                      <a16:colId xmlns:a16="http://schemas.microsoft.com/office/drawing/2014/main" val="337559136"/>
                    </a:ext>
                  </a:extLst>
                </a:gridCol>
                <a:gridCol w="1155305">
                  <a:extLst>
                    <a:ext uri="{9D8B030D-6E8A-4147-A177-3AD203B41FA5}">
                      <a16:colId xmlns:a16="http://schemas.microsoft.com/office/drawing/2014/main" val="2420661027"/>
                    </a:ext>
                  </a:extLst>
                </a:gridCol>
                <a:gridCol w="1133087">
                  <a:extLst>
                    <a:ext uri="{9D8B030D-6E8A-4147-A177-3AD203B41FA5}">
                      <a16:colId xmlns:a16="http://schemas.microsoft.com/office/drawing/2014/main" val="3366037754"/>
                    </a:ext>
                  </a:extLst>
                </a:gridCol>
                <a:gridCol w="812522">
                  <a:extLst>
                    <a:ext uri="{9D8B030D-6E8A-4147-A177-3AD203B41FA5}">
                      <a16:colId xmlns:a16="http://schemas.microsoft.com/office/drawing/2014/main" val="1893947749"/>
                    </a:ext>
                  </a:extLst>
                </a:gridCol>
                <a:gridCol w="812522">
                  <a:extLst>
                    <a:ext uri="{9D8B030D-6E8A-4147-A177-3AD203B41FA5}">
                      <a16:colId xmlns:a16="http://schemas.microsoft.com/office/drawing/2014/main" val="2761672750"/>
                    </a:ext>
                  </a:extLst>
                </a:gridCol>
                <a:gridCol w="685566">
                  <a:extLst>
                    <a:ext uri="{9D8B030D-6E8A-4147-A177-3AD203B41FA5}">
                      <a16:colId xmlns:a16="http://schemas.microsoft.com/office/drawing/2014/main" val="3397466756"/>
                    </a:ext>
                  </a:extLst>
                </a:gridCol>
                <a:gridCol w="685566">
                  <a:extLst>
                    <a:ext uri="{9D8B030D-6E8A-4147-A177-3AD203B41FA5}">
                      <a16:colId xmlns:a16="http://schemas.microsoft.com/office/drawing/2014/main" val="2784139077"/>
                    </a:ext>
                  </a:extLst>
                </a:gridCol>
                <a:gridCol w="685566">
                  <a:extLst>
                    <a:ext uri="{9D8B030D-6E8A-4147-A177-3AD203B41FA5}">
                      <a16:colId xmlns:a16="http://schemas.microsoft.com/office/drawing/2014/main" val="537034549"/>
                    </a:ext>
                  </a:extLst>
                </a:gridCol>
                <a:gridCol w="685566">
                  <a:extLst>
                    <a:ext uri="{9D8B030D-6E8A-4147-A177-3AD203B41FA5}">
                      <a16:colId xmlns:a16="http://schemas.microsoft.com/office/drawing/2014/main" val="1119189376"/>
                    </a:ext>
                  </a:extLst>
                </a:gridCol>
                <a:gridCol w="685566">
                  <a:extLst>
                    <a:ext uri="{9D8B030D-6E8A-4147-A177-3AD203B41FA5}">
                      <a16:colId xmlns:a16="http://schemas.microsoft.com/office/drawing/2014/main" val="1120298887"/>
                    </a:ext>
                  </a:extLst>
                </a:gridCol>
              </a:tblGrid>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Corner DB</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42.05</a:t>
                      </a:r>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dirty="0" err="1">
                          <a:effectLst/>
                        </a:rPr>
                        <a:t>MiB</a:t>
                      </a:r>
                      <a:endParaRPr lang="en-US" sz="1100" b="0" i="0" u="none" strike="noStrike" dirty="0">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2082947603"/>
                  </a:ext>
                </a:extLst>
              </a:tr>
              <a:tr h="3714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Number of moves from solved state</a:t>
                      </a:r>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Number of states</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rowSpan="14" gridSpan="6">
                  <a:txBody>
                    <a:bodyPr/>
                    <a:lstStyle/>
                    <a:p>
                      <a:pPr algn="l" fontAlgn="b"/>
                      <a:endParaRPr lang="en-US" sz="1100" b="0" i="0" u="none" strike="noStrike">
                        <a:solidFill>
                          <a:srgbClr val="000000"/>
                        </a:solidFill>
                        <a:effectLst/>
                        <a:latin typeface="Liberation Sans"/>
                      </a:endParaRPr>
                    </a:p>
                  </a:txBody>
                  <a:tcPr marL="0" marR="0" marT="0" marB="0" anchor="b"/>
                </a:tc>
                <a:tc rowSpan="14" hMerge="1">
                  <a:txBody>
                    <a:bodyPr/>
                    <a:lstStyle/>
                    <a:p>
                      <a:endParaRPr lang="en-US"/>
                    </a:p>
                  </a:txBody>
                  <a:tcPr/>
                </a:tc>
                <a:tc rowSpan="14" hMerge="1">
                  <a:txBody>
                    <a:bodyPr/>
                    <a:lstStyle/>
                    <a:p>
                      <a:endParaRPr lang="en-US"/>
                    </a:p>
                  </a:txBody>
                  <a:tcPr/>
                </a:tc>
                <a:tc rowSpan="14" hMerge="1">
                  <a:txBody>
                    <a:bodyPr/>
                    <a:lstStyle/>
                    <a:p>
                      <a:endParaRPr lang="en-US"/>
                    </a:p>
                  </a:txBody>
                  <a:tcPr/>
                </a:tc>
                <a:tc rowSpan="14" hMerge="1">
                  <a:txBody>
                    <a:bodyPr/>
                    <a:lstStyle/>
                    <a:p>
                      <a:endParaRPr lang="en-US"/>
                    </a:p>
                  </a:txBody>
                  <a:tcPr/>
                </a:tc>
                <a:tc rowSpan="14" hMerge="1">
                  <a:txBody>
                    <a:bodyPr/>
                    <a:lstStyle/>
                    <a:p>
                      <a:endParaRPr lang="en-US"/>
                    </a:p>
                  </a:txBody>
                  <a:tcPr/>
                </a:tc>
                <a:extLst>
                  <a:ext uri="{0D108BD9-81ED-4DB2-BD59-A6C34878D82A}">
                    <a16:rowId xmlns:a16="http://schemas.microsoft.com/office/drawing/2014/main" val="1463610854"/>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0.0000011%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747434947"/>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0.0000204%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18</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442476407"/>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0.0002756%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243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486</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917996920"/>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0.0032592%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2874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8622</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878905324"/>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0.0317533%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28000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112000</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885889302"/>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0.2329512%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205416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1027080</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810474289"/>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1.3251510%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1168516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7011096</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4261891629"/>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6.1268290%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5402628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37818396</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557212945"/>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23.5611405%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20776176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166209408</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971892243"/>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51.4761832%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45391616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408524544</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4051581924"/>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17.1690219%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15139616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151396160</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440213365"/>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0.0734136%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64736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712096</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935940057"/>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88179840</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772819906</a:t>
                      </a:r>
                      <a:endParaRPr lang="en-US" sz="1100" b="0" i="0" u="none" strike="noStrike">
                        <a:solidFill>
                          <a:srgbClr val="000000"/>
                        </a:solidFill>
                        <a:effectLst/>
                        <a:latin typeface="Liberation Sans"/>
                      </a:endParaRPr>
                    </a:p>
                  </a:txBody>
                  <a:tcPr marL="0" marR="0" marT="0" marB="0" anchor="b"/>
                </a:tc>
                <a:tc gridSpan="6"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252080030"/>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8.76413368</a:t>
                      </a:r>
                      <a:endParaRPr lang="en-US" sz="1100" b="0" i="0" u="none" strike="noStrike">
                        <a:solidFill>
                          <a:srgbClr val="000000"/>
                        </a:solidFill>
                        <a:effectLst/>
                        <a:latin typeface="Liberation Sans"/>
                      </a:endParaRPr>
                    </a:p>
                  </a:txBody>
                  <a:tcPr marL="0" marR="0" marT="0" marB="0" anchor="b"/>
                </a:tc>
                <a:tc gridSpan="2">
                  <a:txBody>
                    <a:bodyPr/>
                    <a:lstStyle/>
                    <a:p>
                      <a:pPr algn="l" fontAlgn="b"/>
                      <a:r>
                        <a:rPr lang="en-US" sz="1100" u="none" strike="noStrike">
                          <a:effectLst/>
                        </a:rPr>
                        <a:t>average heuristic</a:t>
                      </a:r>
                      <a:endParaRPr lang="en-US" sz="1100" b="0" i="0" u="none" strike="noStrike">
                        <a:solidFill>
                          <a:srgbClr val="000000"/>
                        </a:solidFill>
                        <a:effectLst/>
                        <a:latin typeface="Liberation Sans"/>
                      </a:endParaRPr>
                    </a:p>
                  </a:txBody>
                  <a:tcPr marL="0" marR="0" marT="0" marB="0" anchor="b"/>
                </a:tc>
                <a:tc hMerge="1">
                  <a:txBody>
                    <a:bodyPr/>
                    <a:lstStyle/>
                    <a:p>
                      <a:endParaRPr lang="en-US"/>
                    </a:p>
                  </a:txBody>
                  <a:tcPr/>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dirty="0">
                        <a:solidFill>
                          <a:srgbClr val="000000"/>
                        </a:solidFill>
                        <a:effectLst/>
                        <a:latin typeface="Liberation Sans"/>
                      </a:endParaRPr>
                    </a:p>
                  </a:txBody>
                  <a:tcPr marL="0" marR="0" marT="0" marB="0" anchor="b"/>
                </a:tc>
                <a:extLst>
                  <a:ext uri="{0D108BD9-81ED-4DB2-BD59-A6C34878D82A}">
                    <a16:rowId xmlns:a16="http://schemas.microsoft.com/office/drawing/2014/main" val="1270881683"/>
                  </a:ext>
                </a:extLst>
              </a:tr>
            </a:tbl>
          </a:graphicData>
        </a:graphic>
      </p:graphicFrame>
      <p:graphicFrame>
        <p:nvGraphicFramePr>
          <p:cNvPr id="6" name="Chart 5">
            <a:extLst>
              <a:ext uri="{FF2B5EF4-FFF2-40B4-BE49-F238E27FC236}">
                <a16:creationId xmlns:a16="http://schemas.microsoft.com/office/drawing/2014/main" id="{5D05ADBE-708C-4E9F-B60D-3A025F9E7993}"/>
              </a:ext>
            </a:extLst>
          </p:cNvPr>
          <p:cNvGraphicFramePr/>
          <p:nvPr>
            <p:extLst>
              <p:ext uri="{D42A27DB-BD31-4B8C-83A1-F6EECF244321}">
                <p14:modId xmlns:p14="http://schemas.microsoft.com/office/powerpoint/2010/main" val="1796787759"/>
              </p:ext>
            </p:extLst>
          </p:nvPr>
        </p:nvGraphicFramePr>
        <p:xfrm>
          <a:off x="6577013" y="2156750"/>
          <a:ext cx="4068762" cy="22606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373140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Rubik’s Cube?</a:t>
            </a:r>
          </a:p>
        </p:txBody>
      </p:sp>
      <p:sp>
        <p:nvSpPr>
          <p:cNvPr id="3" name="Content Placeholder 2"/>
          <p:cNvSpPr>
            <a:spLocks noGrp="1"/>
          </p:cNvSpPr>
          <p:nvPr>
            <p:ph idx="1"/>
          </p:nvPr>
        </p:nvSpPr>
        <p:spPr>
          <a:xfrm>
            <a:off x="838199" y="1825625"/>
            <a:ext cx="5029941" cy="4351338"/>
          </a:xfrm>
        </p:spPr>
        <p:txBody>
          <a:bodyPr>
            <a:normAutofit/>
          </a:bodyPr>
          <a:lstStyle/>
          <a:p>
            <a:r>
              <a:rPr lang="en-US" dirty="0"/>
              <a:t>3-dimensional combination puzzle with 43,252,003,274,489,856,000 solvable states.</a:t>
            </a:r>
          </a:p>
          <a:p>
            <a:r>
              <a:rPr lang="en-US" dirty="0"/>
              <a:t>The objective is to turn the faces in order to make each face the same color.</a:t>
            </a:r>
          </a:p>
          <a:p>
            <a:r>
              <a:rPr lang="en-US" dirty="0"/>
              <a:t>Pealing off the stickers and putting them back on is not allowed.</a:t>
            </a:r>
          </a:p>
        </p:txBody>
      </p:sp>
      <p:pic>
        <p:nvPicPr>
          <p:cNvPr id="5" name="Picture 4"/>
          <p:cNvPicPr>
            <a:picLocks noChangeAspect="1"/>
          </p:cNvPicPr>
          <p:nvPr/>
        </p:nvPicPr>
        <p:blipFill rotWithShape="1">
          <a:blip r:embed="rId3" cstate="print">
            <a:extLst>
              <a:ext uri="{BEBA8EAE-BF5A-486C-A8C5-ECC9F3942E4B}">
                <a14:imgProps xmlns:a14="http://schemas.microsoft.com/office/drawing/2010/main">
                  <a14:imgLayer r:embed="rId4">
                    <a14:imgEffect>
                      <a14:backgroundRemoval t="22155" b="89286" l="31369" r="66928">
                        <a14:backgroundMark x1="40395" y1="23668" x2="32050" y2="23366"/>
                        <a14:backgroundMark x1="46117" y1="23366" x2="49523" y2="22639"/>
                      </a14:backgroundRemoval>
                    </a14:imgEffect>
                  </a14:imgLayer>
                </a14:imgProps>
              </a:ext>
              <a:ext uri="{28A0092B-C50C-407E-A947-70E740481C1C}">
                <a14:useLocalDpi xmlns:a14="http://schemas.microsoft.com/office/drawing/2010/main" val="0"/>
              </a:ext>
            </a:extLst>
          </a:blip>
          <a:srcRect l="29135" t="22132" r="31531" b="6388"/>
          <a:stretch/>
        </p:blipFill>
        <p:spPr>
          <a:xfrm>
            <a:off x="8378694" y="749445"/>
            <a:ext cx="2910254" cy="2974926"/>
          </a:xfrm>
          <a:prstGeom prst="rect">
            <a:avLst/>
          </a:prstGeom>
        </p:spPr>
      </p:pic>
      <p:pic>
        <p:nvPicPr>
          <p:cNvPr id="6" name="Picture 5"/>
          <p:cNvPicPr>
            <a:picLocks noChangeAspect="1"/>
          </p:cNvPicPr>
          <p:nvPr/>
        </p:nvPicPr>
        <p:blipFill rotWithShape="1">
          <a:blip r:embed="rId5" cstate="print">
            <a:extLst>
              <a:ext uri="{BEBA8EAE-BF5A-486C-A8C5-ECC9F3942E4B}">
                <a14:imgProps xmlns:a14="http://schemas.microsoft.com/office/drawing/2010/main">
                  <a14:imgLayer r:embed="rId6">
                    <a14:imgEffect>
                      <a14:backgroundRemoval t="22337" b="76574" l="35252" r="65531"/>
                    </a14:imgEffect>
                  </a14:imgLayer>
                </a14:imgProps>
              </a:ext>
              <a:ext uri="{28A0092B-C50C-407E-A947-70E740481C1C}">
                <a14:useLocalDpi xmlns:a14="http://schemas.microsoft.com/office/drawing/2010/main" val="0"/>
              </a:ext>
            </a:extLst>
          </a:blip>
          <a:srcRect l="33245" t="21667" r="33510" b="22051"/>
          <a:stretch/>
        </p:blipFill>
        <p:spPr>
          <a:xfrm>
            <a:off x="5732584" y="3209192"/>
            <a:ext cx="3116498" cy="2967771"/>
          </a:xfrm>
          <a:prstGeom prst="rect">
            <a:avLst/>
          </a:prstGeom>
        </p:spPr>
      </p:pic>
    </p:spTree>
    <p:extLst>
      <p:ext uri="{BB962C8B-B14F-4D97-AF65-F5344CB8AC3E}">
        <p14:creationId xmlns:p14="http://schemas.microsoft.com/office/powerpoint/2010/main" val="3332287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9580F-5A1D-49AB-B23E-355F0281629C}"/>
              </a:ext>
            </a:extLst>
          </p:cNvPr>
          <p:cNvSpPr>
            <a:spLocks noGrp="1"/>
          </p:cNvSpPr>
          <p:nvPr>
            <p:ph type="title"/>
          </p:nvPr>
        </p:nvSpPr>
        <p:spPr/>
        <p:txBody>
          <a:bodyPr/>
          <a:lstStyle/>
          <a:p>
            <a:r>
              <a:rPr lang="en-US" dirty="0"/>
              <a:t>Pattern Database Results</a:t>
            </a:r>
          </a:p>
        </p:txBody>
      </p:sp>
      <p:graphicFrame>
        <p:nvGraphicFramePr>
          <p:cNvPr id="3" name="Table 2">
            <a:extLst>
              <a:ext uri="{FF2B5EF4-FFF2-40B4-BE49-F238E27FC236}">
                <a16:creationId xmlns:a16="http://schemas.microsoft.com/office/drawing/2014/main" id="{A1DC436B-B546-4E5B-9A47-F2EEF828445F}"/>
              </a:ext>
            </a:extLst>
          </p:cNvPr>
          <p:cNvGraphicFramePr>
            <a:graphicFrameLocks noGrp="1"/>
          </p:cNvGraphicFramePr>
          <p:nvPr>
            <p:extLst>
              <p:ext uri="{D42A27DB-BD31-4B8C-83A1-F6EECF244321}">
                <p14:modId xmlns:p14="http://schemas.microsoft.com/office/powerpoint/2010/main" val="174195463"/>
              </p:ext>
            </p:extLst>
          </p:nvPr>
        </p:nvGraphicFramePr>
        <p:xfrm>
          <a:off x="1079500" y="1890713"/>
          <a:ext cx="10033000" cy="3076575"/>
        </p:xfrm>
        <a:graphic>
          <a:graphicData uri="http://schemas.openxmlformats.org/drawingml/2006/table">
            <a:tbl>
              <a:tblPr>
                <a:tableStyleId>{5C22544A-7EE6-4342-B048-85BDC9FD1C3A}</a:tableStyleId>
              </a:tblPr>
              <a:tblGrid>
                <a:gridCol w="812543">
                  <a:extLst>
                    <a:ext uri="{9D8B030D-6E8A-4147-A177-3AD203B41FA5}">
                      <a16:colId xmlns:a16="http://schemas.microsoft.com/office/drawing/2014/main" val="1561044928"/>
                    </a:ext>
                  </a:extLst>
                </a:gridCol>
                <a:gridCol w="1053767">
                  <a:extLst>
                    <a:ext uri="{9D8B030D-6E8A-4147-A177-3AD203B41FA5}">
                      <a16:colId xmlns:a16="http://schemas.microsoft.com/office/drawing/2014/main" val="1952845254"/>
                    </a:ext>
                  </a:extLst>
                </a:gridCol>
                <a:gridCol w="1193422">
                  <a:extLst>
                    <a:ext uri="{9D8B030D-6E8A-4147-A177-3AD203B41FA5}">
                      <a16:colId xmlns:a16="http://schemas.microsoft.com/office/drawing/2014/main" val="3115652739"/>
                    </a:ext>
                  </a:extLst>
                </a:gridCol>
                <a:gridCol w="1193422">
                  <a:extLst>
                    <a:ext uri="{9D8B030D-6E8A-4147-A177-3AD203B41FA5}">
                      <a16:colId xmlns:a16="http://schemas.microsoft.com/office/drawing/2014/main" val="3085792919"/>
                    </a:ext>
                  </a:extLst>
                </a:gridCol>
                <a:gridCol w="914111">
                  <a:extLst>
                    <a:ext uri="{9D8B030D-6E8A-4147-A177-3AD203B41FA5}">
                      <a16:colId xmlns:a16="http://schemas.microsoft.com/office/drawing/2014/main" val="2266589613"/>
                    </a:ext>
                  </a:extLst>
                </a:gridCol>
                <a:gridCol w="1104550">
                  <a:extLst>
                    <a:ext uri="{9D8B030D-6E8A-4147-A177-3AD203B41FA5}">
                      <a16:colId xmlns:a16="http://schemas.microsoft.com/office/drawing/2014/main" val="3973971931"/>
                    </a:ext>
                  </a:extLst>
                </a:gridCol>
                <a:gridCol w="1777438">
                  <a:extLst>
                    <a:ext uri="{9D8B030D-6E8A-4147-A177-3AD203B41FA5}">
                      <a16:colId xmlns:a16="http://schemas.microsoft.com/office/drawing/2014/main" val="2649474321"/>
                    </a:ext>
                  </a:extLst>
                </a:gridCol>
                <a:gridCol w="1171204">
                  <a:extLst>
                    <a:ext uri="{9D8B030D-6E8A-4147-A177-3AD203B41FA5}">
                      <a16:colId xmlns:a16="http://schemas.microsoft.com/office/drawing/2014/main" val="3740453066"/>
                    </a:ext>
                  </a:extLst>
                </a:gridCol>
                <a:gridCol w="812543">
                  <a:extLst>
                    <a:ext uri="{9D8B030D-6E8A-4147-A177-3AD203B41FA5}">
                      <a16:colId xmlns:a16="http://schemas.microsoft.com/office/drawing/2014/main" val="2923454071"/>
                    </a:ext>
                  </a:extLst>
                </a:gridCol>
              </a:tblGrid>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6 Edge DB</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20.30</a:t>
                      </a:r>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MiB</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3935158746"/>
                  </a:ext>
                </a:extLst>
              </a:tr>
              <a:tr h="361950">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Number of moves from solved state</a:t>
                      </a:r>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Number of states</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rowSpan="13" gridSpan="4">
                  <a:txBody>
                    <a:bodyPr/>
                    <a:lstStyle/>
                    <a:p>
                      <a:pPr algn="l" fontAlgn="b"/>
                      <a:endParaRPr lang="en-US" sz="1100" b="0" i="0" u="none" strike="noStrike">
                        <a:solidFill>
                          <a:srgbClr val="000000"/>
                        </a:solidFill>
                        <a:effectLst/>
                        <a:latin typeface="Liberation Sans"/>
                      </a:endParaRPr>
                    </a:p>
                  </a:txBody>
                  <a:tcPr marL="0" marR="0" marT="0" marB="0" anchor="b"/>
                </a:tc>
                <a:tc rowSpan="13" hMerge="1">
                  <a:txBody>
                    <a:bodyPr/>
                    <a:lstStyle/>
                    <a:p>
                      <a:endParaRPr lang="en-US"/>
                    </a:p>
                  </a:txBody>
                  <a:tcPr/>
                </a:tc>
                <a:tc rowSpan="13" hMerge="1">
                  <a:txBody>
                    <a:bodyPr/>
                    <a:lstStyle/>
                    <a:p>
                      <a:endParaRPr lang="en-US"/>
                    </a:p>
                  </a:txBody>
                  <a:tcPr/>
                </a:tc>
                <a:tc rowSpan="13" hMerge="1">
                  <a:txBody>
                    <a:bodyPr/>
                    <a:lstStyle/>
                    <a:p>
                      <a:endParaRPr lang="en-US"/>
                    </a:p>
                  </a:txBody>
                  <a:tcPr/>
                </a:tc>
                <a:extLst>
                  <a:ext uri="{0D108BD9-81ED-4DB2-BD59-A6C34878D82A}">
                    <a16:rowId xmlns:a16="http://schemas.microsoft.com/office/drawing/2014/main" val="3988327959"/>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0.0000023%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585158880"/>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0.0000352%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15</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648258458"/>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0.0004275%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182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364</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405848860"/>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0.0051858%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2208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6624</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838068652"/>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0.0594886%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25329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101316</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888524186"/>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0.6078902%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258827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1294135</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38363626"/>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5.0861104%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2165560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12993360</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818188613"/>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28.7066818%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12222708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85558956</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276628981"/>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57.7687966%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24596752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196774016</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652674312"/>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7.7645244%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3305973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29753757</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488300157"/>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0.0008573%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365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3650</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446855496"/>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dirty="0">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42577920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326486193</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086691073"/>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7.667969525</a:t>
                      </a:r>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average heuristic</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543740421"/>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dirty="0">
                        <a:solidFill>
                          <a:srgbClr val="000000"/>
                        </a:solidFill>
                        <a:effectLst/>
                        <a:latin typeface="Liberation Sans"/>
                      </a:endParaRPr>
                    </a:p>
                  </a:txBody>
                  <a:tcPr marL="0" marR="0" marT="0" marB="0" anchor="b"/>
                </a:tc>
                <a:extLst>
                  <a:ext uri="{0D108BD9-81ED-4DB2-BD59-A6C34878D82A}">
                    <a16:rowId xmlns:a16="http://schemas.microsoft.com/office/drawing/2014/main" val="555832425"/>
                  </a:ext>
                </a:extLst>
              </a:tr>
            </a:tbl>
          </a:graphicData>
        </a:graphic>
      </p:graphicFrame>
      <p:graphicFrame>
        <p:nvGraphicFramePr>
          <p:cNvPr id="4" name="Chart 3">
            <a:extLst>
              <a:ext uri="{FF2B5EF4-FFF2-40B4-BE49-F238E27FC236}">
                <a16:creationId xmlns:a16="http://schemas.microsoft.com/office/drawing/2014/main" id="{7067AF75-52EF-4960-8516-D3213B8812EA}"/>
              </a:ext>
            </a:extLst>
          </p:cNvPr>
          <p:cNvGraphicFramePr/>
          <p:nvPr>
            <p:extLst>
              <p:ext uri="{D42A27DB-BD31-4B8C-83A1-F6EECF244321}">
                <p14:modId xmlns:p14="http://schemas.microsoft.com/office/powerpoint/2010/main" val="2245253884"/>
              </p:ext>
            </p:extLst>
          </p:nvPr>
        </p:nvGraphicFramePr>
        <p:xfrm>
          <a:off x="6603863" y="2228910"/>
          <a:ext cx="4100512" cy="2286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572926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9580F-5A1D-49AB-B23E-355F0281629C}"/>
              </a:ext>
            </a:extLst>
          </p:cNvPr>
          <p:cNvSpPr>
            <a:spLocks noGrp="1"/>
          </p:cNvSpPr>
          <p:nvPr>
            <p:ph type="title"/>
          </p:nvPr>
        </p:nvSpPr>
        <p:spPr/>
        <p:txBody>
          <a:bodyPr/>
          <a:lstStyle/>
          <a:p>
            <a:r>
              <a:rPr lang="en-US" dirty="0"/>
              <a:t>Pattern Database Results</a:t>
            </a:r>
          </a:p>
        </p:txBody>
      </p:sp>
      <p:graphicFrame>
        <p:nvGraphicFramePr>
          <p:cNvPr id="7" name="Table 6">
            <a:extLst>
              <a:ext uri="{FF2B5EF4-FFF2-40B4-BE49-F238E27FC236}">
                <a16:creationId xmlns:a16="http://schemas.microsoft.com/office/drawing/2014/main" id="{CCCBC533-40A3-499D-B1A4-C0307FD33B6B}"/>
              </a:ext>
            </a:extLst>
          </p:cNvPr>
          <p:cNvGraphicFramePr>
            <a:graphicFrameLocks noGrp="1"/>
          </p:cNvGraphicFramePr>
          <p:nvPr>
            <p:extLst>
              <p:ext uri="{D42A27DB-BD31-4B8C-83A1-F6EECF244321}">
                <p14:modId xmlns:p14="http://schemas.microsoft.com/office/powerpoint/2010/main" val="2237070144"/>
              </p:ext>
            </p:extLst>
          </p:nvPr>
        </p:nvGraphicFramePr>
        <p:xfrm>
          <a:off x="1079500" y="1878545"/>
          <a:ext cx="10033000" cy="3076575"/>
        </p:xfrm>
        <a:graphic>
          <a:graphicData uri="http://schemas.openxmlformats.org/drawingml/2006/table">
            <a:tbl>
              <a:tblPr>
                <a:tableStyleId>{5C22544A-7EE6-4342-B048-85BDC9FD1C3A}</a:tableStyleId>
              </a:tblPr>
              <a:tblGrid>
                <a:gridCol w="812543">
                  <a:extLst>
                    <a:ext uri="{9D8B030D-6E8A-4147-A177-3AD203B41FA5}">
                      <a16:colId xmlns:a16="http://schemas.microsoft.com/office/drawing/2014/main" val="2511155145"/>
                    </a:ext>
                  </a:extLst>
                </a:gridCol>
                <a:gridCol w="1053767">
                  <a:extLst>
                    <a:ext uri="{9D8B030D-6E8A-4147-A177-3AD203B41FA5}">
                      <a16:colId xmlns:a16="http://schemas.microsoft.com/office/drawing/2014/main" val="3197704692"/>
                    </a:ext>
                  </a:extLst>
                </a:gridCol>
                <a:gridCol w="1193422">
                  <a:extLst>
                    <a:ext uri="{9D8B030D-6E8A-4147-A177-3AD203B41FA5}">
                      <a16:colId xmlns:a16="http://schemas.microsoft.com/office/drawing/2014/main" val="3627994422"/>
                    </a:ext>
                  </a:extLst>
                </a:gridCol>
                <a:gridCol w="1193422">
                  <a:extLst>
                    <a:ext uri="{9D8B030D-6E8A-4147-A177-3AD203B41FA5}">
                      <a16:colId xmlns:a16="http://schemas.microsoft.com/office/drawing/2014/main" val="3914906365"/>
                    </a:ext>
                  </a:extLst>
                </a:gridCol>
                <a:gridCol w="914111">
                  <a:extLst>
                    <a:ext uri="{9D8B030D-6E8A-4147-A177-3AD203B41FA5}">
                      <a16:colId xmlns:a16="http://schemas.microsoft.com/office/drawing/2014/main" val="433498280"/>
                    </a:ext>
                  </a:extLst>
                </a:gridCol>
                <a:gridCol w="1104550">
                  <a:extLst>
                    <a:ext uri="{9D8B030D-6E8A-4147-A177-3AD203B41FA5}">
                      <a16:colId xmlns:a16="http://schemas.microsoft.com/office/drawing/2014/main" val="2041110651"/>
                    </a:ext>
                  </a:extLst>
                </a:gridCol>
                <a:gridCol w="1777438">
                  <a:extLst>
                    <a:ext uri="{9D8B030D-6E8A-4147-A177-3AD203B41FA5}">
                      <a16:colId xmlns:a16="http://schemas.microsoft.com/office/drawing/2014/main" val="3503077976"/>
                    </a:ext>
                  </a:extLst>
                </a:gridCol>
                <a:gridCol w="1171204">
                  <a:extLst>
                    <a:ext uri="{9D8B030D-6E8A-4147-A177-3AD203B41FA5}">
                      <a16:colId xmlns:a16="http://schemas.microsoft.com/office/drawing/2014/main" val="3325669991"/>
                    </a:ext>
                  </a:extLst>
                </a:gridCol>
                <a:gridCol w="812543">
                  <a:extLst>
                    <a:ext uri="{9D8B030D-6E8A-4147-A177-3AD203B41FA5}">
                      <a16:colId xmlns:a16="http://schemas.microsoft.com/office/drawing/2014/main" val="15133596"/>
                    </a:ext>
                  </a:extLst>
                </a:gridCol>
              </a:tblGrid>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7 Edge DB</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243.63</a:t>
                      </a:r>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dirty="0" err="1">
                          <a:effectLst/>
                        </a:rPr>
                        <a:t>MiB</a:t>
                      </a:r>
                      <a:endParaRPr lang="en-US" sz="1100" b="0" i="0" u="none" strike="noStrike" dirty="0">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3986037462"/>
                  </a:ext>
                </a:extLst>
              </a:tr>
              <a:tr h="361950">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Number of moves from solved state</a:t>
                      </a:r>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dirty="0">
                          <a:effectLst/>
                        </a:rPr>
                        <a:t>Number of states</a:t>
                      </a:r>
                      <a:endParaRPr lang="en-US" sz="1100" b="0" i="0" u="none" strike="noStrike" dirty="0">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rowSpan="13" gridSpan="4">
                  <a:txBody>
                    <a:bodyPr/>
                    <a:lstStyle/>
                    <a:p>
                      <a:pPr algn="l" fontAlgn="b"/>
                      <a:endParaRPr lang="en-US" sz="1100" b="0" i="0" u="none" strike="noStrike">
                        <a:solidFill>
                          <a:srgbClr val="000000"/>
                        </a:solidFill>
                        <a:effectLst/>
                        <a:latin typeface="Liberation Sans"/>
                      </a:endParaRPr>
                    </a:p>
                  </a:txBody>
                  <a:tcPr marL="0" marR="0" marT="0" marB="0" anchor="b"/>
                </a:tc>
                <a:tc rowSpan="13" hMerge="1">
                  <a:txBody>
                    <a:bodyPr/>
                    <a:lstStyle/>
                    <a:p>
                      <a:endParaRPr lang="en-US"/>
                    </a:p>
                  </a:txBody>
                  <a:tcPr/>
                </a:tc>
                <a:tc rowSpan="13" hMerge="1">
                  <a:txBody>
                    <a:bodyPr/>
                    <a:lstStyle/>
                    <a:p>
                      <a:endParaRPr lang="en-US"/>
                    </a:p>
                  </a:txBody>
                  <a:tcPr/>
                </a:tc>
                <a:tc rowSpan="13" hMerge="1">
                  <a:txBody>
                    <a:bodyPr/>
                    <a:lstStyle/>
                    <a:p>
                      <a:endParaRPr lang="en-US"/>
                    </a:p>
                  </a:txBody>
                  <a:tcPr/>
                </a:tc>
                <a:extLst>
                  <a:ext uri="{0D108BD9-81ED-4DB2-BD59-A6C34878D82A}">
                    <a16:rowId xmlns:a16="http://schemas.microsoft.com/office/drawing/2014/main" val="4094176468"/>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0.0000002%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1</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0</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598536859"/>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0.0000029%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15</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15</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4093780228"/>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0.0000374%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191</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382</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337942363"/>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0.0004805%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2455</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7365</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182727574"/>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0.0059732%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30519</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122076</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962910425"/>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0.0697666%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356462</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1782310</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4271319731"/>
                  </a:ext>
                </a:extLst>
              </a:tr>
              <a:tr h="180975">
                <a:tc>
                  <a:txBody>
                    <a:bodyPr/>
                    <a:lstStyle/>
                    <a:p>
                      <a:pPr algn="l" fontAlgn="b"/>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dirty="0">
                          <a:effectLst/>
                        </a:rPr>
                        <a:t>0.7372170%</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3766700</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22600200</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869213427"/>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6.4038409%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32719467</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229036269</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31083446"/>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36.4619755%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186297009</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1490376072</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832734959"/>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53.7680158%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274719633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2472476697</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4266312912"/>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2.5526742%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10</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13042507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130425070</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342357160"/>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0.0000159%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11</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81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891</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862184918"/>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510935040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4346827347</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2724329936"/>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dirty="0">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8.507592955</a:t>
                      </a:r>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average heuristic</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dirty="0">
                        <a:solidFill>
                          <a:srgbClr val="000000"/>
                        </a:solidFill>
                        <a:effectLst/>
                        <a:latin typeface="Liberation Sans"/>
                      </a:endParaRPr>
                    </a:p>
                  </a:txBody>
                  <a:tcPr marL="0" marR="0" marT="0" marB="0" anchor="b"/>
                </a:tc>
                <a:extLst>
                  <a:ext uri="{0D108BD9-81ED-4DB2-BD59-A6C34878D82A}">
                    <a16:rowId xmlns:a16="http://schemas.microsoft.com/office/drawing/2014/main" val="431137719"/>
                  </a:ext>
                </a:extLst>
              </a:tr>
            </a:tbl>
          </a:graphicData>
        </a:graphic>
      </p:graphicFrame>
      <p:graphicFrame>
        <p:nvGraphicFramePr>
          <p:cNvPr id="8" name="Chart 7">
            <a:extLst>
              <a:ext uri="{FF2B5EF4-FFF2-40B4-BE49-F238E27FC236}">
                <a16:creationId xmlns:a16="http://schemas.microsoft.com/office/drawing/2014/main" id="{FEAF37D2-BC8D-4351-84F3-EE53CF7E2E4F}"/>
              </a:ext>
            </a:extLst>
          </p:cNvPr>
          <p:cNvGraphicFramePr/>
          <p:nvPr>
            <p:extLst>
              <p:ext uri="{D42A27DB-BD31-4B8C-83A1-F6EECF244321}">
                <p14:modId xmlns:p14="http://schemas.microsoft.com/office/powerpoint/2010/main" val="2702793699"/>
              </p:ext>
            </p:extLst>
          </p:nvPr>
        </p:nvGraphicFramePr>
        <p:xfrm>
          <a:off x="6717098" y="2169521"/>
          <a:ext cx="4152900" cy="2286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174812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9580F-5A1D-49AB-B23E-355F0281629C}"/>
              </a:ext>
            </a:extLst>
          </p:cNvPr>
          <p:cNvSpPr>
            <a:spLocks noGrp="1"/>
          </p:cNvSpPr>
          <p:nvPr>
            <p:ph type="title"/>
          </p:nvPr>
        </p:nvSpPr>
        <p:spPr/>
        <p:txBody>
          <a:bodyPr/>
          <a:lstStyle/>
          <a:p>
            <a:r>
              <a:rPr lang="en-US" dirty="0"/>
              <a:t>Pattern Database Results</a:t>
            </a:r>
          </a:p>
        </p:txBody>
      </p:sp>
      <p:graphicFrame>
        <p:nvGraphicFramePr>
          <p:cNvPr id="5" name="Table 4">
            <a:extLst>
              <a:ext uri="{FF2B5EF4-FFF2-40B4-BE49-F238E27FC236}">
                <a16:creationId xmlns:a16="http://schemas.microsoft.com/office/drawing/2014/main" id="{EC4174E9-B45B-4542-8CEB-DCEB2F71D3D5}"/>
              </a:ext>
            </a:extLst>
          </p:cNvPr>
          <p:cNvGraphicFramePr>
            <a:graphicFrameLocks noGrp="1"/>
          </p:cNvGraphicFramePr>
          <p:nvPr>
            <p:extLst>
              <p:ext uri="{D42A27DB-BD31-4B8C-83A1-F6EECF244321}">
                <p14:modId xmlns:p14="http://schemas.microsoft.com/office/powerpoint/2010/main" val="1493074666"/>
              </p:ext>
            </p:extLst>
          </p:nvPr>
        </p:nvGraphicFramePr>
        <p:xfrm>
          <a:off x="1079500" y="1882281"/>
          <a:ext cx="10033000" cy="3257550"/>
        </p:xfrm>
        <a:graphic>
          <a:graphicData uri="http://schemas.openxmlformats.org/drawingml/2006/table">
            <a:tbl>
              <a:tblPr>
                <a:tableStyleId>{5C22544A-7EE6-4342-B048-85BDC9FD1C3A}</a:tableStyleId>
              </a:tblPr>
              <a:tblGrid>
                <a:gridCol w="812543">
                  <a:extLst>
                    <a:ext uri="{9D8B030D-6E8A-4147-A177-3AD203B41FA5}">
                      <a16:colId xmlns:a16="http://schemas.microsoft.com/office/drawing/2014/main" val="22666248"/>
                    </a:ext>
                  </a:extLst>
                </a:gridCol>
                <a:gridCol w="1053767">
                  <a:extLst>
                    <a:ext uri="{9D8B030D-6E8A-4147-A177-3AD203B41FA5}">
                      <a16:colId xmlns:a16="http://schemas.microsoft.com/office/drawing/2014/main" val="3192758011"/>
                    </a:ext>
                  </a:extLst>
                </a:gridCol>
                <a:gridCol w="1193422">
                  <a:extLst>
                    <a:ext uri="{9D8B030D-6E8A-4147-A177-3AD203B41FA5}">
                      <a16:colId xmlns:a16="http://schemas.microsoft.com/office/drawing/2014/main" val="438485370"/>
                    </a:ext>
                  </a:extLst>
                </a:gridCol>
                <a:gridCol w="1193422">
                  <a:extLst>
                    <a:ext uri="{9D8B030D-6E8A-4147-A177-3AD203B41FA5}">
                      <a16:colId xmlns:a16="http://schemas.microsoft.com/office/drawing/2014/main" val="3315887449"/>
                    </a:ext>
                  </a:extLst>
                </a:gridCol>
                <a:gridCol w="914111">
                  <a:extLst>
                    <a:ext uri="{9D8B030D-6E8A-4147-A177-3AD203B41FA5}">
                      <a16:colId xmlns:a16="http://schemas.microsoft.com/office/drawing/2014/main" val="320143483"/>
                    </a:ext>
                  </a:extLst>
                </a:gridCol>
                <a:gridCol w="1104550">
                  <a:extLst>
                    <a:ext uri="{9D8B030D-6E8A-4147-A177-3AD203B41FA5}">
                      <a16:colId xmlns:a16="http://schemas.microsoft.com/office/drawing/2014/main" val="2306313602"/>
                    </a:ext>
                  </a:extLst>
                </a:gridCol>
                <a:gridCol w="1777438">
                  <a:extLst>
                    <a:ext uri="{9D8B030D-6E8A-4147-A177-3AD203B41FA5}">
                      <a16:colId xmlns:a16="http://schemas.microsoft.com/office/drawing/2014/main" val="1527268867"/>
                    </a:ext>
                  </a:extLst>
                </a:gridCol>
                <a:gridCol w="1171204">
                  <a:extLst>
                    <a:ext uri="{9D8B030D-6E8A-4147-A177-3AD203B41FA5}">
                      <a16:colId xmlns:a16="http://schemas.microsoft.com/office/drawing/2014/main" val="3106273551"/>
                    </a:ext>
                  </a:extLst>
                </a:gridCol>
                <a:gridCol w="812543">
                  <a:extLst>
                    <a:ext uri="{9D8B030D-6E8A-4147-A177-3AD203B41FA5}">
                      <a16:colId xmlns:a16="http://schemas.microsoft.com/office/drawing/2014/main" val="2789487914"/>
                    </a:ext>
                  </a:extLst>
                </a:gridCol>
              </a:tblGrid>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8 Edge DB</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2436.33</a:t>
                      </a:r>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MiB</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1441595059"/>
                  </a:ext>
                </a:extLst>
              </a:tr>
              <a:tr h="361950">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Number of moves from solved state</a:t>
                      </a:r>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Number of states</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3716261490"/>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0.000000020%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a:t>
                      </a:r>
                      <a:endParaRPr lang="en-US" sz="1100" b="0" i="0" u="none" strike="noStrike">
                        <a:solidFill>
                          <a:srgbClr val="000000"/>
                        </a:solidFill>
                        <a:effectLst/>
                        <a:latin typeface="Liberation Sans"/>
                      </a:endParaRPr>
                    </a:p>
                  </a:txBody>
                  <a:tcPr marL="0" marR="0" marT="0" marB="0" anchor="b"/>
                </a:tc>
                <a:tc rowSpan="14" gridSpan="4">
                  <a:txBody>
                    <a:bodyPr/>
                    <a:lstStyle/>
                    <a:p>
                      <a:pPr algn="l" fontAlgn="b"/>
                      <a:endParaRPr lang="en-US" sz="1100" b="0" i="0" u="none" strike="noStrike">
                        <a:solidFill>
                          <a:srgbClr val="000000"/>
                        </a:solidFill>
                        <a:effectLst/>
                        <a:latin typeface="Liberation Sans"/>
                      </a:endParaRPr>
                    </a:p>
                  </a:txBody>
                  <a:tcPr marL="0" marR="0" marT="0" marB="0" anchor="b"/>
                </a:tc>
                <a:tc rowSpan="14" hMerge="1">
                  <a:txBody>
                    <a:bodyPr/>
                    <a:lstStyle/>
                    <a:p>
                      <a:endParaRPr lang="en-US"/>
                    </a:p>
                  </a:txBody>
                  <a:tcPr/>
                </a:tc>
                <a:tc rowSpan="14" hMerge="1">
                  <a:txBody>
                    <a:bodyPr/>
                    <a:lstStyle/>
                    <a:p>
                      <a:endParaRPr lang="en-US"/>
                    </a:p>
                  </a:txBody>
                  <a:tcPr/>
                </a:tc>
                <a:tc rowSpan="14" hMerge="1">
                  <a:txBody>
                    <a:bodyPr/>
                    <a:lstStyle/>
                    <a:p>
                      <a:endParaRPr lang="en-US"/>
                    </a:p>
                  </a:txBody>
                  <a:tcPr/>
                </a:tc>
                <a:extLst>
                  <a:ext uri="{0D108BD9-81ED-4DB2-BD59-A6C34878D82A}">
                    <a16:rowId xmlns:a16="http://schemas.microsoft.com/office/drawing/2014/main" val="37199327"/>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0.000000294%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15</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686821654"/>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0.000003875%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198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396</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408247191"/>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0.000051474%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2630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7890</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515232661"/>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0.000666093%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34033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136132</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517994938"/>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0.008290154%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423573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2117865</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97583206"/>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0.097858546%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4999936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29999616</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579618277"/>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1.051052870%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53701974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375913818</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578913158"/>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9.202244399%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dirty="0">
                          <a:effectLst/>
                        </a:rPr>
                        <a:t>470174911</a:t>
                      </a:r>
                      <a:endParaRPr lang="en-US" sz="1100" b="0" i="0" u="none" strike="noStrike" dirty="0">
                        <a:solidFill>
                          <a:srgbClr val="000000"/>
                        </a:solidFill>
                        <a:effectLst/>
                        <a:latin typeface="Liberation Sans"/>
                      </a:endParaRPr>
                    </a:p>
                  </a:txBody>
                  <a:tcPr marL="0" marR="0" marT="0" marB="0" anchor="b"/>
                </a:tc>
                <a:tc>
                  <a:txBody>
                    <a:bodyPr/>
                    <a:lstStyle/>
                    <a:p>
                      <a:pPr algn="r" fontAlgn="b"/>
                      <a:r>
                        <a:rPr lang="en-US" sz="1100" u="none" strike="noStrike">
                          <a:effectLst/>
                        </a:rPr>
                        <a:t>3761399288</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841355050"/>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48.255789699%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2465557384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22190016456</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333536319"/>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41.073059992%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2098566555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20985665550</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035365254"/>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0.310982253%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15889173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174780903</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886900458"/>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0.000000333%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204</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934966875"/>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5109350400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47520038133</a:t>
                      </a:r>
                      <a:endParaRPr lang="en-US" sz="1100" b="0" i="0" u="none" strike="noStrike">
                        <a:solidFill>
                          <a:srgbClr val="000000"/>
                        </a:solidFill>
                        <a:effectLst/>
                        <a:latin typeface="Liberation Sans"/>
                      </a:endParaRPr>
                    </a:p>
                  </a:txBody>
                  <a:tcPr marL="0" marR="0" marT="0" marB="0" anchor="b"/>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848062795"/>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9.300602701</a:t>
                      </a:r>
                      <a:endParaRPr lang="en-US" sz="1100" b="0" i="0" u="none" strike="noStrike">
                        <a:solidFill>
                          <a:srgbClr val="000000"/>
                        </a:solidFill>
                        <a:effectLst/>
                        <a:latin typeface="Liberation Sans"/>
                      </a:endParaRPr>
                    </a:p>
                  </a:txBody>
                  <a:tcPr marL="0" marR="0" marT="0" marB="0" anchor="b"/>
                </a:tc>
                <a:tc>
                  <a:txBody>
                    <a:bodyPr/>
                    <a:lstStyle/>
                    <a:p>
                      <a:pPr algn="l" fontAlgn="b"/>
                      <a:r>
                        <a:rPr lang="en-US" sz="1100" u="none" strike="noStrike">
                          <a:effectLst/>
                        </a:rPr>
                        <a:t>average heuristic</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dirty="0">
                        <a:solidFill>
                          <a:srgbClr val="000000"/>
                        </a:solidFill>
                        <a:effectLst/>
                        <a:latin typeface="Liberation Sans"/>
                      </a:endParaRPr>
                    </a:p>
                  </a:txBody>
                  <a:tcPr marL="0" marR="0" marT="0" marB="0" anchor="b"/>
                </a:tc>
                <a:extLst>
                  <a:ext uri="{0D108BD9-81ED-4DB2-BD59-A6C34878D82A}">
                    <a16:rowId xmlns:a16="http://schemas.microsoft.com/office/drawing/2014/main" val="23885025"/>
                  </a:ext>
                </a:extLst>
              </a:tr>
            </a:tbl>
          </a:graphicData>
        </a:graphic>
      </p:graphicFrame>
      <p:graphicFrame>
        <p:nvGraphicFramePr>
          <p:cNvPr id="6" name="Chart 5">
            <a:extLst>
              <a:ext uri="{FF2B5EF4-FFF2-40B4-BE49-F238E27FC236}">
                <a16:creationId xmlns:a16="http://schemas.microsoft.com/office/drawing/2014/main" id="{0A731FDA-997F-46F0-81D5-B9F732D80730}"/>
              </a:ext>
            </a:extLst>
          </p:cNvPr>
          <p:cNvGraphicFramePr/>
          <p:nvPr>
            <p:extLst>
              <p:ext uri="{D42A27DB-BD31-4B8C-83A1-F6EECF244321}">
                <p14:modId xmlns:p14="http://schemas.microsoft.com/office/powerpoint/2010/main" val="2453760433"/>
              </p:ext>
            </p:extLst>
          </p:nvPr>
        </p:nvGraphicFramePr>
        <p:xfrm>
          <a:off x="6495499" y="2250488"/>
          <a:ext cx="4159250" cy="2286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321765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B3AB7-084F-4D0F-BC90-A449826FDC5E}"/>
              </a:ext>
            </a:extLst>
          </p:cNvPr>
          <p:cNvSpPr>
            <a:spLocks noGrp="1"/>
          </p:cNvSpPr>
          <p:nvPr>
            <p:ph type="title"/>
          </p:nvPr>
        </p:nvSpPr>
        <p:spPr/>
        <p:txBody>
          <a:bodyPr/>
          <a:lstStyle/>
          <a:p>
            <a:r>
              <a:rPr lang="en-US" dirty="0"/>
              <a:t>Database for the entire cube</a:t>
            </a:r>
          </a:p>
        </p:txBody>
      </p:sp>
      <p:graphicFrame>
        <p:nvGraphicFramePr>
          <p:cNvPr id="5" name="Table 4">
            <a:extLst>
              <a:ext uri="{FF2B5EF4-FFF2-40B4-BE49-F238E27FC236}">
                <a16:creationId xmlns:a16="http://schemas.microsoft.com/office/drawing/2014/main" id="{57A99F17-04D4-490C-A8CF-5463A52260BD}"/>
              </a:ext>
            </a:extLst>
          </p:cNvPr>
          <p:cNvGraphicFramePr>
            <a:graphicFrameLocks noGrp="1"/>
          </p:cNvGraphicFramePr>
          <p:nvPr>
            <p:extLst>
              <p:ext uri="{D42A27DB-BD31-4B8C-83A1-F6EECF244321}">
                <p14:modId xmlns:p14="http://schemas.microsoft.com/office/powerpoint/2010/main" val="3731918217"/>
              </p:ext>
            </p:extLst>
          </p:nvPr>
        </p:nvGraphicFramePr>
        <p:xfrm>
          <a:off x="931693" y="1690688"/>
          <a:ext cx="9550400" cy="4162425"/>
        </p:xfrm>
        <a:graphic>
          <a:graphicData uri="http://schemas.openxmlformats.org/drawingml/2006/table">
            <a:tbl>
              <a:tblPr>
                <a:tableStyleId>{5C22544A-7EE6-4342-B048-85BDC9FD1C3A}</a:tableStyleId>
              </a:tblPr>
              <a:tblGrid>
                <a:gridCol w="1523494">
                  <a:extLst>
                    <a:ext uri="{9D8B030D-6E8A-4147-A177-3AD203B41FA5}">
                      <a16:colId xmlns:a16="http://schemas.microsoft.com/office/drawing/2014/main" val="1058372559"/>
                    </a:ext>
                  </a:extLst>
                </a:gridCol>
                <a:gridCol w="1155316">
                  <a:extLst>
                    <a:ext uri="{9D8B030D-6E8A-4147-A177-3AD203B41FA5}">
                      <a16:colId xmlns:a16="http://schemas.microsoft.com/office/drawing/2014/main" val="330325354"/>
                    </a:ext>
                  </a:extLst>
                </a:gridCol>
                <a:gridCol w="1133098">
                  <a:extLst>
                    <a:ext uri="{9D8B030D-6E8A-4147-A177-3AD203B41FA5}">
                      <a16:colId xmlns:a16="http://schemas.microsoft.com/office/drawing/2014/main" val="836364563"/>
                    </a:ext>
                  </a:extLst>
                </a:gridCol>
                <a:gridCol w="812530">
                  <a:extLst>
                    <a:ext uri="{9D8B030D-6E8A-4147-A177-3AD203B41FA5}">
                      <a16:colId xmlns:a16="http://schemas.microsoft.com/office/drawing/2014/main" val="2834525791"/>
                    </a:ext>
                  </a:extLst>
                </a:gridCol>
                <a:gridCol w="812530">
                  <a:extLst>
                    <a:ext uri="{9D8B030D-6E8A-4147-A177-3AD203B41FA5}">
                      <a16:colId xmlns:a16="http://schemas.microsoft.com/office/drawing/2014/main" val="572167940"/>
                    </a:ext>
                  </a:extLst>
                </a:gridCol>
                <a:gridCol w="685572">
                  <a:extLst>
                    <a:ext uri="{9D8B030D-6E8A-4147-A177-3AD203B41FA5}">
                      <a16:colId xmlns:a16="http://schemas.microsoft.com/office/drawing/2014/main" val="2593924219"/>
                    </a:ext>
                  </a:extLst>
                </a:gridCol>
                <a:gridCol w="685572">
                  <a:extLst>
                    <a:ext uri="{9D8B030D-6E8A-4147-A177-3AD203B41FA5}">
                      <a16:colId xmlns:a16="http://schemas.microsoft.com/office/drawing/2014/main" val="3591862081"/>
                    </a:ext>
                  </a:extLst>
                </a:gridCol>
                <a:gridCol w="685572">
                  <a:extLst>
                    <a:ext uri="{9D8B030D-6E8A-4147-A177-3AD203B41FA5}">
                      <a16:colId xmlns:a16="http://schemas.microsoft.com/office/drawing/2014/main" val="2051026459"/>
                    </a:ext>
                  </a:extLst>
                </a:gridCol>
                <a:gridCol w="685572">
                  <a:extLst>
                    <a:ext uri="{9D8B030D-6E8A-4147-A177-3AD203B41FA5}">
                      <a16:colId xmlns:a16="http://schemas.microsoft.com/office/drawing/2014/main" val="3183644686"/>
                    </a:ext>
                  </a:extLst>
                </a:gridCol>
                <a:gridCol w="685572">
                  <a:extLst>
                    <a:ext uri="{9D8B030D-6E8A-4147-A177-3AD203B41FA5}">
                      <a16:colId xmlns:a16="http://schemas.microsoft.com/office/drawing/2014/main" val="1947972337"/>
                    </a:ext>
                  </a:extLst>
                </a:gridCol>
                <a:gridCol w="685572">
                  <a:extLst>
                    <a:ext uri="{9D8B030D-6E8A-4147-A177-3AD203B41FA5}">
                      <a16:colId xmlns:a16="http://schemas.microsoft.com/office/drawing/2014/main" val="2285825205"/>
                    </a:ext>
                  </a:extLst>
                </a:gridCol>
              </a:tblGrid>
              <a:tr h="180975">
                <a:tc>
                  <a:txBody>
                    <a:bodyPr/>
                    <a:lstStyle/>
                    <a:p>
                      <a:pPr algn="r" fontAlgn="b"/>
                      <a:r>
                        <a:rPr lang="en-US" sz="1100" u="none" strike="noStrike">
                          <a:effectLst/>
                        </a:rPr>
                        <a:t>2.28839E-20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0</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3755408028"/>
                  </a:ext>
                </a:extLst>
              </a:tr>
              <a:tr h="180975">
                <a:tc>
                  <a:txBody>
                    <a:bodyPr/>
                    <a:lstStyle/>
                    <a:p>
                      <a:pPr algn="r" fontAlgn="b"/>
                      <a:r>
                        <a:rPr lang="en-US" sz="1100" u="none" strike="noStrike">
                          <a:effectLst/>
                        </a:rPr>
                        <a:t>4.11909E-19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18</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457593467"/>
                  </a:ext>
                </a:extLst>
              </a:tr>
              <a:tr h="180975">
                <a:tc>
                  <a:txBody>
                    <a:bodyPr/>
                    <a:lstStyle/>
                    <a:p>
                      <a:pPr algn="r" fontAlgn="b"/>
                      <a:r>
                        <a:rPr lang="en-US" sz="1100" u="none" strike="noStrike">
                          <a:effectLst/>
                        </a:rPr>
                        <a:t>5.56078E-18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243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486</a:t>
                      </a:r>
                      <a:endParaRPr lang="en-US" sz="1100" b="0" i="0" u="none" strike="noStrike">
                        <a:solidFill>
                          <a:srgbClr val="000000"/>
                        </a:solidFill>
                        <a:effectLst/>
                        <a:latin typeface="Liberation Sans"/>
                      </a:endParaRPr>
                    </a:p>
                  </a:txBody>
                  <a:tcPr marL="0" marR="0" marT="0" marB="0" anchor="b"/>
                </a:tc>
                <a:tc rowSpan="16" gridSpan="7">
                  <a:txBody>
                    <a:bodyPr/>
                    <a:lstStyle/>
                    <a:p>
                      <a:pPr algn="l" fontAlgn="b"/>
                      <a:endParaRPr lang="en-US" sz="1100" b="0" i="0" u="none" strike="noStrike">
                        <a:solidFill>
                          <a:srgbClr val="000000"/>
                        </a:solidFill>
                        <a:effectLst/>
                        <a:latin typeface="Liberation Sans"/>
                      </a:endParaRPr>
                    </a:p>
                  </a:txBody>
                  <a:tcPr marL="0" marR="0" marT="0" marB="0" anchor="b"/>
                </a:tc>
                <a:tc rowSpan="16" hMerge="1">
                  <a:txBody>
                    <a:bodyPr/>
                    <a:lstStyle/>
                    <a:p>
                      <a:endParaRPr lang="en-US"/>
                    </a:p>
                  </a:txBody>
                  <a:tcPr/>
                </a:tc>
                <a:tc rowSpan="16" hMerge="1">
                  <a:txBody>
                    <a:bodyPr/>
                    <a:lstStyle/>
                    <a:p>
                      <a:endParaRPr lang="en-US"/>
                    </a:p>
                  </a:txBody>
                  <a:tcPr/>
                </a:tc>
                <a:tc rowSpan="16" hMerge="1">
                  <a:txBody>
                    <a:bodyPr/>
                    <a:lstStyle/>
                    <a:p>
                      <a:endParaRPr lang="en-US"/>
                    </a:p>
                  </a:txBody>
                  <a:tcPr/>
                </a:tc>
                <a:tc rowSpan="16" hMerge="1">
                  <a:txBody>
                    <a:bodyPr/>
                    <a:lstStyle/>
                    <a:p>
                      <a:endParaRPr lang="en-US"/>
                    </a:p>
                  </a:txBody>
                  <a:tcPr/>
                </a:tc>
                <a:tc rowSpan="16" hMerge="1">
                  <a:txBody>
                    <a:bodyPr/>
                    <a:lstStyle/>
                    <a:p>
                      <a:endParaRPr lang="en-US"/>
                    </a:p>
                  </a:txBody>
                  <a:tcPr/>
                </a:tc>
                <a:tc rowSpan="16" hMerge="1">
                  <a:txBody>
                    <a:bodyPr/>
                    <a:lstStyle/>
                    <a:p>
                      <a:endParaRPr lang="en-US"/>
                    </a:p>
                  </a:txBody>
                  <a:tcPr/>
                </a:tc>
                <a:extLst>
                  <a:ext uri="{0D108BD9-81ED-4DB2-BD59-A6C34878D82A}">
                    <a16:rowId xmlns:a16="http://schemas.microsoft.com/office/drawing/2014/main" val="740840649"/>
                  </a:ext>
                </a:extLst>
              </a:tr>
              <a:tr h="180975">
                <a:tc>
                  <a:txBody>
                    <a:bodyPr/>
                    <a:lstStyle/>
                    <a:p>
                      <a:pPr algn="r" fontAlgn="b"/>
                      <a:r>
                        <a:rPr lang="en-US" sz="1100" u="none" strike="noStrike">
                          <a:effectLst/>
                        </a:rPr>
                        <a:t>7.41437E-17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3240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9720</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750224723"/>
                  </a:ext>
                </a:extLst>
              </a:tr>
              <a:tr h="180975">
                <a:tc>
                  <a:txBody>
                    <a:bodyPr/>
                    <a:lstStyle/>
                    <a:p>
                      <a:pPr algn="r" fontAlgn="b"/>
                      <a:r>
                        <a:rPr lang="en-US" sz="1100" u="none" strike="noStrike">
                          <a:effectLst/>
                        </a:rPr>
                        <a:t>9.89475E-16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43239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172956</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177078048"/>
                  </a:ext>
                </a:extLst>
              </a:tr>
              <a:tr h="180975">
                <a:tc>
                  <a:txBody>
                    <a:bodyPr/>
                    <a:lstStyle/>
                    <a:p>
                      <a:pPr algn="r" fontAlgn="b"/>
                      <a:r>
                        <a:rPr lang="en-US" sz="1100" u="none" strike="noStrike">
                          <a:effectLst/>
                        </a:rPr>
                        <a:t>1.31561E-14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574908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2874540</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404024285"/>
                  </a:ext>
                </a:extLst>
              </a:tr>
              <a:tr h="180975">
                <a:tc>
                  <a:txBody>
                    <a:bodyPr/>
                    <a:lstStyle/>
                    <a:p>
                      <a:pPr algn="r" fontAlgn="b"/>
                      <a:r>
                        <a:rPr lang="en-US" sz="1100" u="none" strike="noStrike">
                          <a:effectLst/>
                        </a:rPr>
                        <a:t>1.74339E-13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7618438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45710628</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709283579"/>
                  </a:ext>
                </a:extLst>
              </a:tr>
              <a:tr h="180975">
                <a:tc>
                  <a:txBody>
                    <a:bodyPr/>
                    <a:lstStyle/>
                    <a:p>
                      <a:pPr algn="r" fontAlgn="b"/>
                      <a:r>
                        <a:rPr lang="en-US" sz="1100" u="none" strike="noStrike">
                          <a:effectLst/>
                        </a:rPr>
                        <a:t>2.30676E-12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100803036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705621252</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150668910"/>
                  </a:ext>
                </a:extLst>
              </a:tr>
              <a:tr h="180975">
                <a:tc>
                  <a:txBody>
                    <a:bodyPr/>
                    <a:lstStyle/>
                    <a:p>
                      <a:pPr algn="r" fontAlgn="b"/>
                      <a:r>
                        <a:rPr lang="en-US" sz="1100" u="none" strike="noStrike">
                          <a:effectLst/>
                        </a:rPr>
                        <a:t>3.04892E-11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1332343288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1.0659E+10</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764086677"/>
                  </a:ext>
                </a:extLst>
              </a:tr>
              <a:tr h="180975">
                <a:tc>
                  <a:txBody>
                    <a:bodyPr/>
                    <a:lstStyle/>
                    <a:p>
                      <a:pPr algn="r" fontAlgn="b"/>
                      <a:r>
                        <a:rPr lang="en-US" sz="1100" u="none" strike="noStrike">
                          <a:effectLst/>
                        </a:rPr>
                        <a:t>4.02675E-10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17596479795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1.5837E+11</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322183721"/>
                  </a:ext>
                </a:extLst>
              </a:tr>
              <a:tr h="180975">
                <a:tc>
                  <a:txBody>
                    <a:bodyPr/>
                    <a:lstStyle/>
                    <a:p>
                      <a:pPr algn="r" fontAlgn="b"/>
                      <a:r>
                        <a:rPr lang="en-US" sz="1100" u="none" strike="noStrike">
                          <a:effectLst/>
                        </a:rPr>
                        <a:t>5.31473E-09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2.32248E+11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2.3225E+12</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899495264"/>
                  </a:ext>
                </a:extLst>
              </a:tr>
              <a:tr h="180975">
                <a:tc>
                  <a:txBody>
                    <a:bodyPr/>
                    <a:lstStyle/>
                    <a:p>
                      <a:pPr algn="r" fontAlgn="b"/>
                      <a:r>
                        <a:rPr lang="en-US" sz="1100" u="none" strike="noStrike">
                          <a:effectLst/>
                        </a:rPr>
                        <a:t>7.00999E-08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3.06329E+12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3.3696E+13</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665559992"/>
                  </a:ext>
                </a:extLst>
              </a:tr>
              <a:tr h="180975">
                <a:tc>
                  <a:txBody>
                    <a:bodyPr/>
                    <a:lstStyle/>
                    <a:p>
                      <a:pPr algn="r" fontAlgn="b"/>
                      <a:r>
                        <a:rPr lang="en-US" sz="1100" u="none" strike="noStrike">
                          <a:effectLst/>
                        </a:rPr>
                        <a:t>9.23923E-07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12</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4.03744E+13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4.8449E+14</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700730032"/>
                  </a:ext>
                </a:extLst>
              </a:tr>
              <a:tr h="180975">
                <a:tc>
                  <a:txBody>
                    <a:bodyPr/>
                    <a:lstStyle/>
                    <a:p>
                      <a:pPr algn="r" fontAlgn="b"/>
                      <a:r>
                        <a:rPr lang="en-US" sz="1100" u="none" strike="noStrike">
                          <a:effectLst/>
                        </a:rPr>
                        <a:t>1.21663E-05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5.31653E+14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6.9115E+15</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843628467"/>
                  </a:ext>
                </a:extLst>
              </a:tr>
              <a:tr h="180975">
                <a:tc>
                  <a:txBody>
                    <a:bodyPr/>
                    <a:lstStyle/>
                    <a:p>
                      <a:pPr algn="r" fontAlgn="b"/>
                      <a:r>
                        <a:rPr lang="en-US" sz="1100" u="none" strike="noStrike">
                          <a:effectLst/>
                        </a:rPr>
                        <a:t>0.000159943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14</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6.98932E+15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9.785E+16</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013619761"/>
                  </a:ext>
                </a:extLst>
              </a:tr>
              <a:tr h="180975">
                <a:tc>
                  <a:txBody>
                    <a:bodyPr/>
                    <a:lstStyle/>
                    <a:p>
                      <a:pPr algn="r" fontAlgn="b"/>
                      <a:r>
                        <a:rPr lang="en-US" sz="1100" u="none" strike="noStrike">
                          <a:effectLst/>
                        </a:rPr>
                        <a:t>0.002090787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15</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9.13651E+16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1.3705E+18</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626052370"/>
                  </a:ext>
                </a:extLst>
              </a:tr>
              <a:tr h="180975">
                <a:tc>
                  <a:txBody>
                    <a:bodyPr/>
                    <a:lstStyle/>
                    <a:p>
                      <a:pPr algn="r" fontAlgn="b"/>
                      <a:r>
                        <a:rPr lang="en-US" sz="1100" u="none" strike="noStrike">
                          <a:effectLst/>
                        </a:rPr>
                        <a:t>0.025172241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16</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1.1E+18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1.76E+19</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3706572936"/>
                  </a:ext>
                </a:extLst>
              </a:tr>
              <a:tr h="180975">
                <a:tc>
                  <a:txBody>
                    <a:bodyPr/>
                    <a:lstStyle/>
                    <a:p>
                      <a:pPr algn="r" fontAlgn="b"/>
                      <a:r>
                        <a:rPr lang="en-US" sz="1100" u="none" strike="noStrike">
                          <a:effectLst/>
                        </a:rPr>
                        <a:t>0.274606267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17</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1.2E+19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2.04E+20</a:t>
                      </a:r>
                      <a:endParaRPr lang="en-US" sz="1100" b="0" i="0" u="none" strike="noStrike">
                        <a:solidFill>
                          <a:srgbClr val="000000"/>
                        </a:solidFill>
                        <a:effectLst/>
                        <a:latin typeface="Liberation Sans"/>
                      </a:endParaRPr>
                    </a:p>
                  </a:txBody>
                  <a:tcPr marL="0" marR="0" marT="0" marB="0" anchor="b"/>
                </a:tc>
                <a:tc gridSpan="7"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608177098"/>
                  </a:ext>
                </a:extLst>
              </a:tr>
              <a:tr h="180975">
                <a:tc>
                  <a:txBody>
                    <a:bodyPr/>
                    <a:lstStyle/>
                    <a:p>
                      <a:pPr algn="r" fontAlgn="b"/>
                      <a:r>
                        <a:rPr lang="en-US" sz="1100" u="none" strike="noStrike">
                          <a:effectLst/>
                        </a:rPr>
                        <a:t>0.663631813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2.9E+19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5.22E+20</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1755422706"/>
                  </a:ext>
                </a:extLst>
              </a:tr>
              <a:tr h="180975">
                <a:tc>
                  <a:txBody>
                    <a:bodyPr/>
                    <a:lstStyle/>
                    <a:p>
                      <a:pPr algn="r" fontAlgn="b"/>
                      <a:r>
                        <a:rPr lang="en-US" sz="1100" u="none" strike="noStrike">
                          <a:effectLst/>
                        </a:rPr>
                        <a:t>0.034325783</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1.5E+18</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2.85E+19</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2287758928"/>
                  </a:ext>
                </a:extLst>
              </a:tr>
              <a:tr h="180975">
                <a:tc>
                  <a:txBody>
                    <a:bodyPr/>
                    <a:lstStyle/>
                    <a:p>
                      <a:pPr algn="r" fontAlgn="b"/>
                      <a:r>
                        <a:rPr lang="en-US" sz="1100" u="none" strike="noStrike">
                          <a:effectLst/>
                        </a:rPr>
                        <a:t>1.12131E-11</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20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490000000</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9800000000</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1294550586"/>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4.36989E+19</a:t>
                      </a:r>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7.7358E+20</a:t>
                      </a:r>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extLst>
                  <a:ext uri="{0D108BD9-81ED-4DB2-BD59-A6C34878D82A}">
                    <a16:rowId xmlns:a16="http://schemas.microsoft.com/office/drawing/2014/main" val="3485464186"/>
                  </a:ext>
                </a:extLst>
              </a:tr>
              <a:tr h="180975">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r" fontAlgn="b"/>
                      <a:r>
                        <a:rPr lang="en-US" sz="1100" u="none" strike="noStrike">
                          <a:effectLst/>
                        </a:rPr>
                        <a:t>17.702396</a:t>
                      </a:r>
                      <a:endParaRPr lang="en-US" sz="1100" b="0" i="0" u="none" strike="noStrike">
                        <a:solidFill>
                          <a:srgbClr val="000000"/>
                        </a:solidFill>
                        <a:effectLst/>
                        <a:latin typeface="Liberation Sans"/>
                      </a:endParaRPr>
                    </a:p>
                  </a:txBody>
                  <a:tcPr marL="0" marR="0" marT="0" marB="0" anchor="b"/>
                </a:tc>
                <a:tc gridSpan="2">
                  <a:txBody>
                    <a:bodyPr/>
                    <a:lstStyle/>
                    <a:p>
                      <a:pPr algn="l" fontAlgn="b"/>
                      <a:r>
                        <a:rPr lang="en-US" sz="1100" u="none" strike="noStrike">
                          <a:effectLst/>
                        </a:rPr>
                        <a:t>average heuristic</a:t>
                      </a:r>
                      <a:endParaRPr lang="en-US" sz="1100" b="0" i="0" u="none" strike="noStrike">
                        <a:solidFill>
                          <a:srgbClr val="000000"/>
                        </a:solidFill>
                        <a:effectLst/>
                        <a:latin typeface="Liberation Sans"/>
                      </a:endParaRPr>
                    </a:p>
                  </a:txBody>
                  <a:tcPr marL="0" marR="0" marT="0" marB="0" anchor="b"/>
                </a:tc>
                <a:tc hMerge="1">
                  <a:txBody>
                    <a:bodyPr/>
                    <a:lstStyle/>
                    <a:p>
                      <a:endParaRPr lang="en-US"/>
                    </a:p>
                  </a:txBody>
                  <a:tcPr/>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a:solidFill>
                          <a:srgbClr val="000000"/>
                        </a:solidFill>
                        <a:effectLst/>
                        <a:latin typeface="Liberation Sans"/>
                      </a:endParaRPr>
                    </a:p>
                  </a:txBody>
                  <a:tcPr marL="0" marR="0" marT="0" marB="0" anchor="b"/>
                </a:tc>
                <a:tc>
                  <a:txBody>
                    <a:bodyPr/>
                    <a:lstStyle/>
                    <a:p>
                      <a:pPr algn="l" fontAlgn="b"/>
                      <a:endParaRPr lang="en-US" sz="1100" b="0" i="0" u="none" strike="noStrike" dirty="0">
                        <a:solidFill>
                          <a:srgbClr val="000000"/>
                        </a:solidFill>
                        <a:effectLst/>
                        <a:latin typeface="Liberation Sans"/>
                      </a:endParaRPr>
                    </a:p>
                  </a:txBody>
                  <a:tcPr marL="0" marR="0" marT="0" marB="0" anchor="b"/>
                </a:tc>
                <a:extLst>
                  <a:ext uri="{0D108BD9-81ED-4DB2-BD59-A6C34878D82A}">
                    <a16:rowId xmlns:a16="http://schemas.microsoft.com/office/drawing/2014/main" val="2234714504"/>
                  </a:ext>
                </a:extLst>
              </a:tr>
            </a:tbl>
          </a:graphicData>
        </a:graphic>
      </p:graphicFrame>
      <p:graphicFrame>
        <p:nvGraphicFramePr>
          <p:cNvPr id="6" name="Chart 5">
            <a:extLst>
              <a:ext uri="{FF2B5EF4-FFF2-40B4-BE49-F238E27FC236}">
                <a16:creationId xmlns:a16="http://schemas.microsoft.com/office/drawing/2014/main" id="{F9B507BF-8506-4AB1-80D2-88D2CBD253F1}"/>
              </a:ext>
            </a:extLst>
          </p:cNvPr>
          <p:cNvGraphicFramePr/>
          <p:nvPr>
            <p:extLst>
              <p:ext uri="{D42A27DB-BD31-4B8C-83A1-F6EECF244321}">
                <p14:modId xmlns:p14="http://schemas.microsoft.com/office/powerpoint/2010/main" val="1109565973"/>
              </p:ext>
            </p:extLst>
          </p:nvPr>
        </p:nvGraphicFramePr>
        <p:xfrm>
          <a:off x="6003585" y="1762294"/>
          <a:ext cx="5256721" cy="371522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582806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Heuristic Search Algorithm</a:t>
            </a:r>
          </a:p>
        </p:txBody>
      </p:sp>
      <p:sp>
        <p:nvSpPr>
          <p:cNvPr id="3" name="Content Placeholder 2"/>
          <p:cNvSpPr>
            <a:spLocks noGrp="1"/>
          </p:cNvSpPr>
          <p:nvPr>
            <p:ph idx="1"/>
          </p:nvPr>
        </p:nvSpPr>
        <p:spPr/>
        <p:txBody>
          <a:bodyPr/>
          <a:lstStyle/>
          <a:p>
            <a:r>
              <a:rPr lang="en-US" dirty="0"/>
              <a:t>A*</a:t>
            </a:r>
          </a:p>
          <a:p>
            <a:pPr lvl="1"/>
            <a:r>
              <a:rPr lang="en-US" dirty="0"/>
              <a:t>Time efficiency – exponential</a:t>
            </a:r>
          </a:p>
          <a:p>
            <a:pPr lvl="1"/>
            <a:r>
              <a:rPr lang="en-US" dirty="0"/>
              <a:t>Space efficiency – exponential</a:t>
            </a:r>
          </a:p>
          <a:p>
            <a:r>
              <a:rPr lang="en-US" dirty="0"/>
              <a:t>Iterative deepening A*</a:t>
            </a:r>
          </a:p>
          <a:p>
            <a:pPr lvl="1"/>
            <a:r>
              <a:rPr lang="en-US" dirty="0"/>
              <a:t>Time efficiency – exponential</a:t>
            </a:r>
          </a:p>
          <a:p>
            <a:pPr lvl="1"/>
            <a:r>
              <a:rPr lang="en-US" dirty="0"/>
              <a:t>Space efficiency – O(bd) </a:t>
            </a:r>
          </a:p>
        </p:txBody>
      </p:sp>
    </p:spTree>
    <p:extLst>
      <p:ext uri="{BB962C8B-B14F-4D97-AF65-F5344CB8AC3E}">
        <p14:creationId xmlns:p14="http://schemas.microsoft.com/office/powerpoint/2010/main" val="15831376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9F3A7-09FE-448E-B45D-BCC874CFADBA}"/>
              </a:ext>
            </a:extLst>
          </p:cNvPr>
          <p:cNvSpPr>
            <a:spLocks noGrp="1"/>
          </p:cNvSpPr>
          <p:nvPr>
            <p:ph type="title"/>
          </p:nvPr>
        </p:nvSpPr>
        <p:spPr/>
        <p:txBody>
          <a:bodyPr/>
          <a:lstStyle/>
          <a:p>
            <a:r>
              <a:rPr lang="en-US" dirty="0"/>
              <a:t>Demo</a:t>
            </a:r>
          </a:p>
        </p:txBody>
      </p:sp>
      <p:sp>
        <p:nvSpPr>
          <p:cNvPr id="3" name="Content Placeholder 2">
            <a:extLst>
              <a:ext uri="{FF2B5EF4-FFF2-40B4-BE49-F238E27FC236}">
                <a16:creationId xmlns:a16="http://schemas.microsoft.com/office/drawing/2014/main" id="{37B3F021-B552-47D3-AF95-69CE60AFE9F0}"/>
              </a:ext>
            </a:extLst>
          </p:cNvPr>
          <p:cNvSpPr>
            <a:spLocks noGrp="1"/>
          </p:cNvSpPr>
          <p:nvPr>
            <p:ph idx="1"/>
          </p:nvPr>
        </p:nvSpPr>
        <p:spPr/>
        <p:txBody>
          <a:bodyPr/>
          <a:lstStyle/>
          <a:p>
            <a:r>
              <a:rPr lang="en-US" dirty="0"/>
              <a:t>18 move scramble: </a:t>
            </a:r>
            <a:r>
              <a:rPr lang="pl-PL" dirty="0"/>
              <a:t>B2 F' L2 B D U' L' R' U2 L D' L' U R' F2 B U2 R’</a:t>
            </a:r>
            <a:endParaRPr lang="en-US" dirty="0"/>
          </a:p>
          <a:p>
            <a:r>
              <a:rPr lang="en-US" dirty="0"/>
              <a:t>18 move solution: </a:t>
            </a:r>
            <a:r>
              <a:rPr lang="pl-PL" dirty="0"/>
              <a:t>U R' B' U L F U' B' L' B2 R2 F' U' L F R2 U L</a:t>
            </a:r>
            <a:endParaRPr lang="en-US" dirty="0"/>
          </a:p>
          <a:p>
            <a:endParaRPr lang="en-US" dirty="0"/>
          </a:p>
          <a:p>
            <a:r>
              <a:rPr lang="en-US" dirty="0"/>
              <a:t>17 move scramble: L' B' R' B2 U2 L2 U2 L F' R F2 U' L' F' R' B D’</a:t>
            </a:r>
          </a:p>
          <a:p>
            <a:r>
              <a:rPr lang="pt-BR" dirty="0"/>
              <a:t>17 move solution: B' R F L U' F U2 D' F2 L2 R' F B R U' B2 R2</a:t>
            </a:r>
            <a:endParaRPr lang="en-US" dirty="0"/>
          </a:p>
        </p:txBody>
      </p:sp>
    </p:spTree>
    <p:extLst>
      <p:ext uri="{BB962C8B-B14F-4D97-AF65-F5344CB8AC3E}">
        <p14:creationId xmlns:p14="http://schemas.microsoft.com/office/powerpoint/2010/main" val="801647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33014-16B3-4AA5-85F8-45470F5A61C2}"/>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7EF274E7-36DB-4153-8738-77BB709B1494}"/>
              </a:ext>
            </a:extLst>
          </p:cNvPr>
          <p:cNvSpPr>
            <a:spLocks noGrp="1"/>
          </p:cNvSpPr>
          <p:nvPr>
            <p:ph idx="1"/>
          </p:nvPr>
        </p:nvSpPr>
        <p:spPr/>
        <p:txBody>
          <a:bodyPr/>
          <a:lstStyle/>
          <a:p>
            <a:r>
              <a:rPr lang="en-US" dirty="0" err="1"/>
              <a:t>Rokicki</a:t>
            </a:r>
            <a:r>
              <a:rPr lang="en-US" dirty="0"/>
              <a:t>, Tomas, et al. “God's Number Is 20.” </a:t>
            </a:r>
            <a:r>
              <a:rPr lang="en-US" i="1" dirty="0"/>
              <a:t>God's Number Is 20</a:t>
            </a:r>
            <a:r>
              <a:rPr lang="en-US" dirty="0"/>
              <a:t>, www.cube20.org/.</a:t>
            </a:r>
          </a:p>
          <a:p>
            <a:r>
              <a:rPr lang="en-US" dirty="0"/>
              <a:t>Korf, Richard E. “Finding Optimal Solutions to Rubik's Cube Using Pattern Databases.” </a:t>
            </a:r>
            <a:r>
              <a:rPr lang="en-US" i="1" dirty="0"/>
              <a:t>Https://Www.cs.princeton.edu</a:t>
            </a:r>
            <a:r>
              <a:rPr lang="en-US" dirty="0"/>
              <a:t>, www.cs.princeton.edu/courses/archive/fall06/cos402/papers/korfrubik.pdf.</a:t>
            </a:r>
          </a:p>
          <a:p>
            <a:r>
              <a:rPr lang="en-US" dirty="0" err="1"/>
              <a:t>Clausecker</a:t>
            </a:r>
            <a:r>
              <a:rPr lang="en-US" dirty="0"/>
              <a:t>, Robert. “Notes on the Construction of Pattern Databases.” </a:t>
            </a:r>
            <a:r>
              <a:rPr lang="en-US" i="1" dirty="0"/>
              <a:t>OPUS 4</a:t>
            </a:r>
            <a:r>
              <a:rPr lang="en-US" dirty="0"/>
              <a:t>, </a:t>
            </a:r>
            <a:r>
              <a:rPr lang="en-US" dirty="0" err="1"/>
              <a:t>Zuse</a:t>
            </a:r>
            <a:r>
              <a:rPr lang="en-US" dirty="0"/>
              <a:t> Institute Berlin, Nov. 2017, opus4.kobv.de/opus4-zib/</a:t>
            </a:r>
            <a:r>
              <a:rPr lang="en-US" dirty="0" err="1"/>
              <a:t>frontdoor</a:t>
            </a:r>
            <a:r>
              <a:rPr lang="en-US" dirty="0"/>
              <a:t>/index/index/</a:t>
            </a:r>
            <a:r>
              <a:rPr lang="en-US" dirty="0" err="1"/>
              <a:t>docId</a:t>
            </a:r>
            <a:r>
              <a:rPr lang="en-US" dirty="0"/>
              <a:t>/6558.</a:t>
            </a:r>
          </a:p>
        </p:txBody>
      </p:sp>
    </p:spTree>
    <p:extLst>
      <p:ext uri="{BB962C8B-B14F-4D97-AF65-F5344CB8AC3E}">
        <p14:creationId xmlns:p14="http://schemas.microsoft.com/office/powerpoint/2010/main" val="1095116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Turn Metric</a:t>
            </a:r>
          </a:p>
        </p:txBody>
      </p:sp>
      <p:sp>
        <p:nvSpPr>
          <p:cNvPr id="3" name="Content Placeholder 2"/>
          <p:cNvSpPr>
            <a:spLocks noGrp="1"/>
          </p:cNvSpPr>
          <p:nvPr>
            <p:ph idx="1"/>
          </p:nvPr>
        </p:nvSpPr>
        <p:spPr>
          <a:xfrm>
            <a:off x="838200" y="1825625"/>
            <a:ext cx="6343835" cy="4351338"/>
          </a:xfrm>
        </p:spPr>
        <p:txBody>
          <a:bodyPr/>
          <a:lstStyle/>
          <a:p>
            <a:r>
              <a:rPr lang="en-US" dirty="0"/>
              <a:t>There are many metrics for defining what counts as a move.</a:t>
            </a:r>
          </a:p>
          <a:p>
            <a:pPr lvl="1"/>
            <a:r>
              <a:rPr lang="en-US" dirty="0"/>
              <a:t>Half Turn Metric</a:t>
            </a:r>
          </a:p>
          <a:p>
            <a:pPr lvl="1"/>
            <a:r>
              <a:rPr lang="en-US" dirty="0"/>
              <a:t>Quarter Turn Metric</a:t>
            </a:r>
          </a:p>
          <a:p>
            <a:pPr lvl="1"/>
            <a:r>
              <a:rPr lang="en-US" dirty="0"/>
              <a:t>Slice Turn Metric</a:t>
            </a:r>
          </a:p>
          <a:p>
            <a:r>
              <a:rPr lang="en-US" dirty="0"/>
              <a:t>For this application, I use the half turn metric.</a:t>
            </a:r>
          </a:p>
          <a:p>
            <a:r>
              <a:rPr lang="en-US" dirty="0"/>
              <a:t>In 2010, God’s number was shown to be 20 using the half turn metric.</a:t>
            </a:r>
          </a:p>
        </p:txBody>
      </p:sp>
      <p:pic>
        <p:nvPicPr>
          <p:cNvPr id="4" name="Picture 3"/>
          <p:cNvPicPr>
            <a:picLocks noChangeAspect="1"/>
          </p:cNvPicPr>
          <p:nvPr/>
        </p:nvPicPr>
        <p:blipFill rotWithShape="1">
          <a:blip r:embed="rId2" cstate="print">
            <a:extLst>
              <a:ext uri="{BEBA8EAE-BF5A-486C-A8C5-ECC9F3942E4B}">
                <a14:imgProps xmlns:a14="http://schemas.microsoft.com/office/drawing/2010/main">
                  <a14:imgLayer r:embed="rId3">
                    <a14:imgEffect>
                      <a14:backgroundRemoval t="18160" b="78878" l="30137" r="66444"/>
                    </a14:imgEffect>
                  </a14:imgLayer>
                </a14:imgProps>
              </a:ext>
              <a:ext uri="{28A0092B-C50C-407E-A947-70E740481C1C}">
                <a14:useLocalDpi xmlns:a14="http://schemas.microsoft.com/office/drawing/2010/main" val="0"/>
              </a:ext>
            </a:extLst>
          </a:blip>
          <a:srcRect l="25599" t="10571" r="29017" b="13532"/>
          <a:stretch/>
        </p:blipFill>
        <p:spPr>
          <a:xfrm>
            <a:off x="6743701" y="1387962"/>
            <a:ext cx="4901737" cy="4610955"/>
          </a:xfrm>
          <a:prstGeom prst="rect">
            <a:avLst/>
          </a:prstGeom>
        </p:spPr>
      </p:pic>
    </p:spTree>
    <p:extLst>
      <p:ext uri="{BB962C8B-B14F-4D97-AF65-F5344CB8AC3E}">
        <p14:creationId xmlns:p14="http://schemas.microsoft.com/office/powerpoint/2010/main" val="2511171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Notation</a:t>
            </a:r>
          </a:p>
        </p:txBody>
      </p:sp>
      <p:sp>
        <p:nvSpPr>
          <p:cNvPr id="3" name="Content Placeholder 2"/>
          <p:cNvSpPr>
            <a:spLocks noGrp="1"/>
          </p:cNvSpPr>
          <p:nvPr>
            <p:ph idx="1"/>
          </p:nvPr>
        </p:nvSpPr>
        <p:spPr>
          <a:xfrm>
            <a:off x="838200" y="1825625"/>
            <a:ext cx="2634762" cy="4351338"/>
          </a:xfrm>
        </p:spPr>
        <p:txBody>
          <a:bodyPr/>
          <a:lstStyle/>
          <a:p>
            <a:r>
              <a:rPr lang="en-US" dirty="0"/>
              <a:t>U – Upper</a:t>
            </a:r>
          </a:p>
          <a:p>
            <a:r>
              <a:rPr lang="en-US" dirty="0"/>
              <a:t>F – Front</a:t>
            </a:r>
          </a:p>
          <a:p>
            <a:r>
              <a:rPr lang="en-US" dirty="0"/>
              <a:t>L – Left</a:t>
            </a:r>
          </a:p>
          <a:p>
            <a:r>
              <a:rPr lang="en-US" dirty="0"/>
              <a:t>B – Back</a:t>
            </a:r>
          </a:p>
          <a:p>
            <a:r>
              <a:rPr lang="en-US" dirty="0"/>
              <a:t>R – Right</a:t>
            </a:r>
          </a:p>
          <a:p>
            <a:r>
              <a:rPr lang="en-US" dirty="0"/>
              <a:t>D - Down</a:t>
            </a:r>
          </a:p>
        </p:txBody>
      </p:sp>
      <p:sp>
        <p:nvSpPr>
          <p:cNvPr id="4" name="Content Placeholder 2"/>
          <p:cNvSpPr txBox="1">
            <a:spLocks/>
          </p:cNvSpPr>
          <p:nvPr/>
        </p:nvSpPr>
        <p:spPr>
          <a:xfrm>
            <a:off x="6661640" y="1828553"/>
            <a:ext cx="5049713"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U – Turn Upper Face 90° Clockwise</a:t>
            </a:r>
          </a:p>
          <a:p>
            <a:r>
              <a:rPr lang="en-US" dirty="0"/>
              <a:t>U2 – Turn Upper Face 180°</a:t>
            </a:r>
          </a:p>
          <a:p>
            <a:r>
              <a:rPr lang="en-US" dirty="0"/>
              <a:t>U’ – Turn Upper Face 90° Counter-clockwise</a:t>
            </a:r>
          </a:p>
          <a:p>
            <a:endParaRPr lang="en-US" dirty="0"/>
          </a:p>
          <a:p>
            <a:r>
              <a:rPr lang="en-US" dirty="0"/>
              <a:t>Example set of moves:</a:t>
            </a:r>
          </a:p>
          <a:p>
            <a:pPr marL="0" indent="0">
              <a:buNone/>
            </a:pPr>
            <a:r>
              <a:rPr lang="en-US" dirty="0"/>
              <a:t>	R U R’ U’</a:t>
            </a:r>
          </a:p>
        </p:txBody>
      </p:sp>
      <p:pic>
        <p:nvPicPr>
          <p:cNvPr id="1026" name="Picture 2" descr="https://vignette.wikia.nocookie.net/rubiks/images/9/96/Rubik%27s_cube_notation.jpg/revision/latest?cb=2009031119230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36463" y="1378989"/>
            <a:ext cx="3725177" cy="3799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4192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79C2D-9675-47E9-B09A-E5A34F1A319E}"/>
              </a:ext>
            </a:extLst>
          </p:cNvPr>
          <p:cNvSpPr>
            <a:spLocks noGrp="1"/>
          </p:cNvSpPr>
          <p:nvPr>
            <p:ph type="title"/>
          </p:nvPr>
        </p:nvSpPr>
        <p:spPr/>
        <p:txBody>
          <a:bodyPr/>
          <a:lstStyle/>
          <a:p>
            <a:r>
              <a:rPr lang="en-US" dirty="0"/>
              <a:t>Representing the cube in memory</a:t>
            </a:r>
          </a:p>
        </p:txBody>
      </p:sp>
      <p:sp>
        <p:nvSpPr>
          <p:cNvPr id="3" name="Content Placeholder 2">
            <a:extLst>
              <a:ext uri="{FF2B5EF4-FFF2-40B4-BE49-F238E27FC236}">
                <a16:creationId xmlns:a16="http://schemas.microsoft.com/office/drawing/2014/main" id="{7C9CC64F-9E76-4718-A2A0-DA40751A4AA7}"/>
              </a:ext>
            </a:extLst>
          </p:cNvPr>
          <p:cNvSpPr>
            <a:spLocks noGrp="1"/>
          </p:cNvSpPr>
          <p:nvPr>
            <p:ph idx="1"/>
          </p:nvPr>
        </p:nvSpPr>
        <p:spPr>
          <a:xfrm>
            <a:off x="5699465" y="1825625"/>
            <a:ext cx="5078028" cy="4351338"/>
          </a:xfrm>
        </p:spPr>
        <p:txBody>
          <a:bodyPr>
            <a:normAutofit lnSpcReduction="10000"/>
          </a:bodyPr>
          <a:lstStyle/>
          <a:p>
            <a:pPr marL="0" indent="0">
              <a:buNone/>
            </a:pPr>
            <a:r>
              <a:rPr lang="en-US" sz="1600" dirty="0">
                <a:latin typeface="Courier New" panose="02070309020205020404" pitchFamily="49" charset="0"/>
                <a:cs typeface="Courier New" panose="02070309020205020404" pitchFamily="49" charset="0"/>
              </a:rPr>
              <a:t>Cubie 1    YOG  0   GYO  1   OGY  2</a:t>
            </a:r>
          </a:p>
          <a:p>
            <a:pPr marL="0" indent="0">
              <a:buNone/>
            </a:pPr>
            <a:r>
              <a:rPr lang="en-US" sz="1600" dirty="0">
                <a:latin typeface="Courier New" panose="02070309020205020404" pitchFamily="49" charset="0"/>
                <a:cs typeface="Courier New" panose="02070309020205020404" pitchFamily="49" charset="0"/>
              </a:rPr>
              <a:t>Cubie 2    YGR  3   RYG  4   GRY  5</a:t>
            </a:r>
          </a:p>
          <a:p>
            <a:pPr marL="0" indent="0">
              <a:buNone/>
            </a:pPr>
            <a:r>
              <a:rPr lang="en-US" sz="1600" dirty="0">
                <a:latin typeface="Courier New" panose="02070309020205020404" pitchFamily="49" charset="0"/>
                <a:cs typeface="Courier New" panose="02070309020205020404" pitchFamily="49" charset="0"/>
              </a:rPr>
              <a:t>Cubie 3    YRB  6   BYR  7   RBY  8</a:t>
            </a:r>
          </a:p>
          <a:p>
            <a:pPr marL="0" indent="0">
              <a:buNone/>
            </a:pPr>
            <a:r>
              <a:rPr lang="en-US" sz="1600" dirty="0">
                <a:latin typeface="Courier New" panose="02070309020205020404" pitchFamily="49" charset="0"/>
                <a:cs typeface="Courier New" panose="02070309020205020404" pitchFamily="49" charset="0"/>
              </a:rPr>
              <a:t>Cubie 4    YBO  9   OYB 10   BOY 11</a:t>
            </a:r>
          </a:p>
          <a:p>
            <a:pPr marL="0" indent="0">
              <a:buNone/>
            </a:pPr>
            <a:r>
              <a:rPr lang="en-US" sz="1600" dirty="0">
                <a:latin typeface="Courier New" panose="02070309020205020404" pitchFamily="49" charset="0"/>
                <a:cs typeface="Courier New" panose="02070309020205020404" pitchFamily="49" charset="0"/>
              </a:rPr>
              <a:t>Cubie 5    WGO 12   OWG 13   GOW 14</a:t>
            </a:r>
          </a:p>
          <a:p>
            <a:pPr marL="0" indent="0">
              <a:buNone/>
            </a:pPr>
            <a:r>
              <a:rPr lang="en-US" sz="1600" dirty="0">
                <a:latin typeface="Courier New" panose="02070309020205020404" pitchFamily="49" charset="0"/>
                <a:cs typeface="Courier New" panose="02070309020205020404" pitchFamily="49" charset="0"/>
              </a:rPr>
              <a:t>Cubie 6    WRG 15   GWR 16   RGW 17</a:t>
            </a:r>
          </a:p>
          <a:p>
            <a:pPr marL="0" indent="0">
              <a:buNone/>
            </a:pPr>
            <a:r>
              <a:rPr lang="en-US" sz="1600" dirty="0">
                <a:latin typeface="Courier New" panose="02070309020205020404" pitchFamily="49" charset="0"/>
                <a:cs typeface="Courier New" panose="02070309020205020404" pitchFamily="49" charset="0"/>
              </a:rPr>
              <a:t>Cubie 7    WBR 18   RWB 19   BRW 20</a:t>
            </a:r>
          </a:p>
          <a:p>
            <a:pPr marL="0" indent="0">
              <a:buNone/>
            </a:pPr>
            <a:r>
              <a:rPr lang="en-US" sz="1600" dirty="0">
                <a:latin typeface="Courier New" panose="02070309020205020404" pitchFamily="49" charset="0"/>
                <a:cs typeface="Courier New" panose="02070309020205020404" pitchFamily="49" charset="0"/>
              </a:rPr>
              <a:t>Cubie 8    WOB 21   BWO 22   OBW 23</a:t>
            </a:r>
          </a:p>
          <a:p>
            <a:pPr marL="0" indent="0">
              <a:buNone/>
            </a:pPr>
            <a:endParaRPr lang="en-US" sz="1600" dirty="0">
              <a:latin typeface="Courier New" panose="02070309020205020404" pitchFamily="49" charset="0"/>
              <a:cs typeface="Courier New" panose="02070309020205020404" pitchFamily="49" charset="0"/>
            </a:endParaRPr>
          </a:p>
          <a:p>
            <a:pPr marL="0" indent="0">
              <a:buNone/>
            </a:pPr>
            <a:r>
              <a:rPr lang="en-US" sz="1600" dirty="0">
                <a:latin typeface="Courier New" panose="02070309020205020404" pitchFamily="49" charset="0"/>
                <a:cs typeface="Courier New" panose="02070309020205020404" pitchFamily="49" charset="0"/>
              </a:rPr>
              <a:t>Yellow face is Up, Orange face is Front</a:t>
            </a:r>
          </a:p>
          <a:p>
            <a:pPr marL="0" indent="0">
              <a:buNone/>
            </a:pPr>
            <a:endParaRPr lang="en-US" sz="1600" dirty="0">
              <a:latin typeface="Courier New" panose="02070309020205020404" pitchFamily="49" charset="0"/>
              <a:cs typeface="Courier New" panose="02070309020205020404" pitchFamily="49" charset="0"/>
            </a:endParaRPr>
          </a:p>
          <a:p>
            <a:pPr marL="0" indent="0">
              <a:buNone/>
            </a:pPr>
            <a:r>
              <a:rPr lang="en-US" sz="1600" dirty="0">
                <a:latin typeface="Courier New" panose="02070309020205020404" pitchFamily="49" charset="0"/>
                <a:cs typeface="Courier New" panose="02070309020205020404" pitchFamily="49" charset="0"/>
              </a:rPr>
              <a:t>Solved corners:</a:t>
            </a:r>
          </a:p>
          <a:p>
            <a:pPr marL="0" indent="0">
              <a:buNone/>
            </a:pPr>
            <a:r>
              <a:rPr lang="en-US" sz="1600" dirty="0">
                <a:latin typeface="Courier New" panose="02070309020205020404" pitchFamily="49" charset="0"/>
                <a:cs typeface="Courier New" panose="02070309020205020404" pitchFamily="49" charset="0"/>
              </a:rPr>
              <a:t>CORNERS = {0, 3, 6, 9, 12, 15, 18, 21}</a:t>
            </a:r>
          </a:p>
        </p:txBody>
      </p:sp>
      <p:pic>
        <p:nvPicPr>
          <p:cNvPr id="5" name="Picture 4">
            <a:extLst>
              <a:ext uri="{FF2B5EF4-FFF2-40B4-BE49-F238E27FC236}">
                <a16:creationId xmlns:a16="http://schemas.microsoft.com/office/drawing/2014/main" id="{683AD897-A6E5-4A4D-A4C1-85EA6710475B}"/>
              </a:ext>
            </a:extLst>
          </p:cNvPr>
          <p:cNvPicPr>
            <a:picLocks noChangeAspect="1"/>
          </p:cNvPicPr>
          <p:nvPr/>
        </p:nvPicPr>
        <p:blipFill rotWithShape="1">
          <a:blip r:embed="rId3"/>
          <a:srcRect l="23884" t="20526" r="42767" b="39548"/>
          <a:stretch/>
        </p:blipFill>
        <p:spPr>
          <a:xfrm>
            <a:off x="535250" y="2161773"/>
            <a:ext cx="5125007" cy="3323423"/>
          </a:xfrm>
          <a:prstGeom prst="rect">
            <a:avLst/>
          </a:prstGeom>
        </p:spPr>
      </p:pic>
    </p:spTree>
    <p:extLst>
      <p:ext uri="{BB962C8B-B14F-4D97-AF65-F5344CB8AC3E}">
        <p14:creationId xmlns:p14="http://schemas.microsoft.com/office/powerpoint/2010/main" val="24734623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Heuristics</a:t>
            </a:r>
          </a:p>
        </p:txBody>
      </p:sp>
      <p:sp>
        <p:nvSpPr>
          <p:cNvPr id="3" name="Content Placeholder 2"/>
          <p:cNvSpPr>
            <a:spLocks noGrp="1"/>
          </p:cNvSpPr>
          <p:nvPr>
            <p:ph idx="1"/>
          </p:nvPr>
        </p:nvSpPr>
        <p:spPr/>
        <p:txBody>
          <a:bodyPr/>
          <a:lstStyle/>
          <a:p>
            <a:r>
              <a:rPr lang="en-US" dirty="0"/>
              <a:t>3D Manhattan distance</a:t>
            </a:r>
          </a:p>
          <a:p>
            <a:pPr lvl="1"/>
            <a:r>
              <a:rPr lang="en-US" dirty="0"/>
              <a:t>Sum up the number of moves needed to move every piece into its solved position with correct orientation.</a:t>
            </a:r>
          </a:p>
          <a:p>
            <a:pPr lvl="1"/>
            <a:r>
              <a:rPr lang="en-US" dirty="0"/>
              <a:t>Divide this value by 8 because each move affects 4 edges and 4 corners.</a:t>
            </a:r>
          </a:p>
          <a:p>
            <a:r>
              <a:rPr lang="en-US" dirty="0"/>
              <a:t>Pattern database</a:t>
            </a:r>
          </a:p>
          <a:p>
            <a:pPr lvl="1"/>
            <a:r>
              <a:rPr lang="en-US" dirty="0"/>
              <a:t>Find the minimum number of moves needed to solve a set of pieces from any given position.</a:t>
            </a:r>
          </a:p>
          <a:p>
            <a:pPr lvl="1"/>
            <a:r>
              <a:rPr lang="en-US" dirty="0"/>
              <a:t>Sets of pieces:</a:t>
            </a:r>
          </a:p>
          <a:p>
            <a:pPr lvl="2"/>
            <a:r>
              <a:rPr lang="en-US" dirty="0"/>
              <a:t>All corners: 		8! x 3</a:t>
            </a:r>
            <a:r>
              <a:rPr lang="en-US" baseline="30000" dirty="0"/>
              <a:t>7</a:t>
            </a:r>
            <a:r>
              <a:rPr lang="en-US" dirty="0"/>
              <a:t>	    = 88,179,840 solvable combinations</a:t>
            </a:r>
          </a:p>
          <a:p>
            <a:pPr lvl="2"/>
            <a:r>
              <a:rPr lang="en-US" dirty="0"/>
              <a:t>6 of the 12 edges: 	12!/6! x 2</a:t>
            </a:r>
            <a:r>
              <a:rPr lang="en-US" baseline="30000" dirty="0"/>
              <a:t>6</a:t>
            </a:r>
            <a:r>
              <a:rPr lang="en-US" dirty="0"/>
              <a:t> = 42,577,920 solvable combinations</a:t>
            </a:r>
            <a:endParaRPr lang="en-US" baseline="30000" dirty="0"/>
          </a:p>
          <a:p>
            <a:pPr lvl="2"/>
            <a:r>
              <a:rPr lang="en-US" dirty="0"/>
              <a:t>Remaining 6 edges: 	12!/6! x 2</a:t>
            </a:r>
            <a:r>
              <a:rPr lang="en-US" baseline="30000" dirty="0"/>
              <a:t>6</a:t>
            </a:r>
            <a:r>
              <a:rPr lang="en-US" dirty="0"/>
              <a:t> = 42,577,920 solvable combinations</a:t>
            </a:r>
          </a:p>
        </p:txBody>
      </p:sp>
    </p:spTree>
    <p:extLst>
      <p:ext uri="{BB962C8B-B14F-4D97-AF65-F5344CB8AC3E}">
        <p14:creationId xmlns:p14="http://schemas.microsoft.com/office/powerpoint/2010/main" val="2940537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Making the Pattern Database</a:t>
            </a:r>
          </a:p>
        </p:txBody>
      </p:sp>
      <p:sp>
        <p:nvSpPr>
          <p:cNvPr id="3" name="Content Placeholder 2"/>
          <p:cNvSpPr>
            <a:spLocks noGrp="1"/>
          </p:cNvSpPr>
          <p:nvPr>
            <p:ph idx="1"/>
          </p:nvPr>
        </p:nvSpPr>
        <p:spPr/>
        <p:txBody>
          <a:bodyPr/>
          <a:lstStyle/>
          <a:p>
            <a:r>
              <a:rPr lang="en-US" dirty="0"/>
              <a:t>Perform a breadth-first search from the solved state.</a:t>
            </a:r>
          </a:p>
          <a:p>
            <a:r>
              <a:rPr lang="en-US" dirty="0"/>
              <a:t>Only expand states that haven’t been visited.</a:t>
            </a:r>
          </a:p>
          <a:p>
            <a:r>
              <a:rPr lang="en-US" dirty="0"/>
              <a:t>All moves have the same cost, so breadth-first search finds the shortest path from the solution state to any reachable combination.</a:t>
            </a:r>
          </a:p>
          <a:p>
            <a:r>
              <a:rPr lang="en-US" dirty="0"/>
              <a:t>This also means that the shortest path is also found from any valid combination to the solved state.</a:t>
            </a:r>
          </a:p>
          <a:p>
            <a:endParaRPr lang="en-US" dirty="0"/>
          </a:p>
        </p:txBody>
      </p:sp>
    </p:spTree>
    <p:extLst>
      <p:ext uri="{BB962C8B-B14F-4D97-AF65-F5344CB8AC3E}">
        <p14:creationId xmlns:p14="http://schemas.microsoft.com/office/powerpoint/2010/main" val="1380704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1C0828A-4955-4537-8C16-14B866F03C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51751"/>
            <a:ext cx="12192000" cy="6858000"/>
          </a:xfrm>
          <a:prstGeom prst="rect">
            <a:avLst/>
          </a:prstGeom>
        </p:spPr>
      </p:pic>
    </p:spTree>
    <p:extLst>
      <p:ext uri="{BB962C8B-B14F-4D97-AF65-F5344CB8AC3E}">
        <p14:creationId xmlns:p14="http://schemas.microsoft.com/office/powerpoint/2010/main" val="299952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Encode function</a:t>
            </a:r>
          </a:p>
        </p:txBody>
      </p:sp>
      <p:sp>
        <p:nvSpPr>
          <p:cNvPr id="3" name="Content Placeholder 2"/>
          <p:cNvSpPr>
            <a:spLocks noGrp="1"/>
          </p:cNvSpPr>
          <p:nvPr>
            <p:ph idx="1"/>
          </p:nvPr>
        </p:nvSpPr>
        <p:spPr>
          <a:xfrm>
            <a:off x="838200" y="1549400"/>
            <a:ext cx="10515600" cy="4351338"/>
          </a:xfrm>
        </p:spPr>
        <p:txBody>
          <a:bodyPr/>
          <a:lstStyle/>
          <a:p>
            <a:r>
              <a:rPr lang="en-US" dirty="0"/>
              <a:t>Need a function that turns a set of pieces into an index in a database.</a:t>
            </a:r>
          </a:p>
          <a:p>
            <a:pPr marL="0" indent="0">
              <a:buNone/>
            </a:pPr>
            <a:r>
              <a:rPr lang="en-US" dirty="0"/>
              <a:t>Solved state:</a:t>
            </a:r>
          </a:p>
          <a:p>
            <a:pPr marL="0" indent="0">
              <a:buNone/>
            </a:pPr>
            <a:r>
              <a:rPr lang="en-US" sz="2000" dirty="0" err="1"/>
              <a:t>C_get_index</a:t>
            </a:r>
            <a:r>
              <a:rPr lang="en-US" sz="2000" dirty="0"/>
              <a:t>({0, 3, 6, 9, 12, 15, 18, 21}) = 0</a:t>
            </a:r>
          </a:p>
          <a:p>
            <a:pPr marL="0" indent="0">
              <a:buNone/>
            </a:pPr>
            <a:endParaRPr lang="en-US" sz="2000" dirty="0"/>
          </a:p>
          <a:p>
            <a:pPr marL="0" indent="0">
              <a:buNone/>
            </a:pPr>
            <a:r>
              <a:rPr lang="en-US" dirty="0"/>
              <a:t>From solved state, turn U:</a:t>
            </a:r>
          </a:p>
          <a:p>
            <a:pPr marL="0" indent="0">
              <a:buNone/>
            </a:pPr>
            <a:r>
              <a:rPr lang="en-US" sz="2000" dirty="0" err="1"/>
              <a:t>C_get_index</a:t>
            </a:r>
            <a:r>
              <a:rPr lang="en-US" sz="2000" dirty="0"/>
              <a:t>({9, 0, 3, 6, 12, 15, 18, 21}) = 33067440</a:t>
            </a:r>
          </a:p>
          <a:p>
            <a:pPr marL="0" indent="0">
              <a:buNone/>
            </a:pPr>
            <a:endParaRPr lang="en-US" sz="2000" dirty="0"/>
          </a:p>
          <a:p>
            <a:pPr marL="0" indent="0">
              <a:buNone/>
            </a:pPr>
            <a:r>
              <a:rPr lang="en-US" dirty="0"/>
              <a:t>From solved state, turn U2:</a:t>
            </a:r>
          </a:p>
          <a:p>
            <a:pPr marL="0" indent="0">
              <a:buNone/>
            </a:pPr>
            <a:r>
              <a:rPr lang="en-US" sz="2000" dirty="0" err="1"/>
              <a:t>C_get_index</a:t>
            </a:r>
            <a:r>
              <a:rPr lang="en-US" sz="2000" dirty="0"/>
              <a:t>({6, 9, 0, 3, 12, 15, 18, 21}) = 25194240</a:t>
            </a:r>
          </a:p>
          <a:p>
            <a:pPr marL="0" indent="0" algn="ctr">
              <a:buNone/>
            </a:pPr>
            <a:endParaRPr lang="en-US" dirty="0"/>
          </a:p>
        </p:txBody>
      </p:sp>
      <p:pic>
        <p:nvPicPr>
          <p:cNvPr id="4" name="Picture 3">
            <a:extLst>
              <a:ext uri="{FF2B5EF4-FFF2-40B4-BE49-F238E27FC236}">
                <a16:creationId xmlns:a16="http://schemas.microsoft.com/office/drawing/2014/main" id="{1BC9298D-50F2-469E-AD6B-8DE51823EC35}"/>
              </a:ext>
            </a:extLst>
          </p:cNvPr>
          <p:cNvPicPr>
            <a:picLocks noChangeAspect="1"/>
          </p:cNvPicPr>
          <p:nvPr/>
        </p:nvPicPr>
        <p:blipFill rotWithShape="1">
          <a:blip r:embed="rId2"/>
          <a:srcRect l="5698" t="26621" r="43931" b="22407"/>
          <a:stretch/>
        </p:blipFill>
        <p:spPr>
          <a:xfrm>
            <a:off x="6191250" y="2181225"/>
            <a:ext cx="6000751" cy="3990975"/>
          </a:xfrm>
          <a:prstGeom prst="rect">
            <a:avLst/>
          </a:prstGeom>
        </p:spPr>
      </p:pic>
    </p:spTree>
    <p:extLst>
      <p:ext uri="{BB962C8B-B14F-4D97-AF65-F5344CB8AC3E}">
        <p14:creationId xmlns:p14="http://schemas.microsoft.com/office/powerpoint/2010/main" val="1728064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775</TotalTime>
  <Words>1199</Words>
  <Application>Microsoft Office PowerPoint</Application>
  <PresentationFormat>Widescreen</PresentationFormat>
  <Paragraphs>410</Paragraphs>
  <Slides>26</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Calibri Light</vt:lpstr>
      <vt:lpstr>Courier New</vt:lpstr>
      <vt:lpstr>Liberation Sans</vt:lpstr>
      <vt:lpstr>Office Theme</vt:lpstr>
      <vt:lpstr>Optimally Solving Rubik’s Cube with Pattern Databases</vt:lpstr>
      <vt:lpstr>What is a Rubik’s Cube?</vt:lpstr>
      <vt:lpstr>Turn Metric</vt:lpstr>
      <vt:lpstr>Notation</vt:lpstr>
      <vt:lpstr>Representing the cube in memory</vt:lpstr>
      <vt:lpstr>Heuristics</vt:lpstr>
      <vt:lpstr>Making the Pattern Database</vt:lpstr>
      <vt:lpstr>PowerPoint Presentation</vt:lpstr>
      <vt:lpstr>Encode function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Decode function</vt:lpstr>
      <vt:lpstr>Pattern Database Results</vt:lpstr>
      <vt:lpstr>Pattern Database Results</vt:lpstr>
      <vt:lpstr>Pattern Database Results</vt:lpstr>
      <vt:lpstr>Pattern Database Results</vt:lpstr>
      <vt:lpstr>Database for the entire cube</vt:lpstr>
      <vt:lpstr>Heuristic Search Algorithm</vt:lpstr>
      <vt:lpstr>Demo</vt:lpstr>
      <vt:lpstr>References</vt:lpstr>
    </vt:vector>
  </TitlesOfParts>
  <Company>CCSU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Optimally Solving Rubik’s Cube with Pattern Databases</dc:title>
  <dc:creator>Hayse, Adam S. (Student)</dc:creator>
  <cp:lastModifiedBy>Adam</cp:lastModifiedBy>
  <cp:revision>38</cp:revision>
  <dcterms:created xsi:type="dcterms:W3CDTF">2018-04-26T19:48:29Z</dcterms:created>
  <dcterms:modified xsi:type="dcterms:W3CDTF">2018-05-01T20:40:14Z</dcterms:modified>
</cp:coreProperties>
</file>

<file path=docProps/thumbnail.jpeg>
</file>